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0080625" cy="75596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29" y="1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19521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504031" y="6887587"/>
            <a:ext cx="2348426" cy="52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447574" y="6887587"/>
            <a:ext cx="3195198" cy="52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227808" y="6887587"/>
            <a:ext cx="2348426" cy="52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504031" y="301339"/>
            <a:ext cx="9072203" cy="126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545358" y="-272177"/>
            <a:ext cx="4989549" cy="9072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504031" y="6887587"/>
            <a:ext cx="2348426" cy="52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447574" y="6887587"/>
            <a:ext cx="3195198" cy="52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227808" y="6887587"/>
            <a:ext cx="2348426" cy="52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504031" y="301339"/>
            <a:ext cx="9072203" cy="126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504031" y="1769150"/>
            <a:ext cx="9072203" cy="4989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504031" y="6887587"/>
            <a:ext cx="2348426" cy="52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447574" y="6887587"/>
            <a:ext cx="3195198" cy="52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227808" y="6887587"/>
            <a:ext cx="2348426" cy="52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504031" y="301339"/>
            <a:ext cx="9072203" cy="126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504031" y="301339"/>
            <a:ext cx="9072203" cy="126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04031" y="301339"/>
            <a:ext cx="9072203" cy="126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04031" y="6887587"/>
            <a:ext cx="2348426" cy="52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447574" y="6887587"/>
            <a:ext cx="3195198" cy="52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227808" y="6887587"/>
            <a:ext cx="2348426" cy="52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504031" y="301339"/>
            <a:ext cx="9072203" cy="126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504031" y="1769150"/>
            <a:ext cx="9072203" cy="4989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4572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marR="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marL="2286000" marR="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marR="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marL="3200400" marR="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marL="3657600" marR="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marL="4114800" marR="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504031" y="6887587"/>
            <a:ext cx="2348426" cy="52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447574" y="6887587"/>
            <a:ext cx="3195198" cy="52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227808" y="6887587"/>
            <a:ext cx="2348426" cy="52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gendaweb.org" TargetMode="External"/><Relationship Id="rId3" Type="http://schemas.openxmlformats.org/officeDocument/2006/relationships/hyperlink" Target="http://www.blog.cz" TargetMode="External"/><Relationship Id="rId7" Type="http://schemas.openxmlformats.org/officeDocument/2006/relationships/hyperlink" Target="http://www.esl-lab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vocaroo.com/" TargetMode="External"/><Relationship Id="rId11" Type="http://schemas.openxmlformats.org/officeDocument/2006/relationships/hyperlink" Target="http://www.fotobabble.com" TargetMode="External"/><Relationship Id="rId5" Type="http://schemas.openxmlformats.org/officeDocument/2006/relationships/hyperlink" Target="http://www.manythings.org/pp" TargetMode="External"/><Relationship Id="rId10" Type="http://schemas.openxmlformats.org/officeDocument/2006/relationships/hyperlink" Target="http://www.voki.com" TargetMode="External"/><Relationship Id="rId4" Type="http://schemas.openxmlformats.org/officeDocument/2006/relationships/hyperlink" Target="http://www.wordle.net/" TargetMode="External"/><Relationship Id="rId9" Type="http://schemas.openxmlformats.org/officeDocument/2006/relationships/hyperlink" Target="http://www.toolsforeducators.com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QQKMcV2Jh0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IHg3F3C56I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dlet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 idx="4294967295"/>
          </p:nvPr>
        </p:nvSpPr>
        <p:spPr>
          <a:xfrm>
            <a:off x="504391" y="33842"/>
            <a:ext cx="9072203" cy="126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/>
              <a:t>Sharing</a:t>
            </a:r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4294967295"/>
          </p:nvPr>
        </p:nvSpPr>
        <p:spPr>
          <a:xfrm>
            <a:off x="864053" y="1296080"/>
            <a:ext cx="8712540" cy="4989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914400" marR="0" lvl="0" indent="-4318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SzPts val="3200"/>
              <a:buAutoNum type="alphaUcPeriod"/>
            </a:pPr>
            <a:r>
              <a:rPr lang="en-GB" sz="3200"/>
              <a:t>Reading</a:t>
            </a:r>
            <a:endParaRPr sz="3200"/>
          </a:p>
          <a:p>
            <a:pPr marL="914400" marR="0" lvl="0" indent="-4318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SzPts val="3200"/>
              <a:buAutoNum type="alphaUcPeriod"/>
            </a:pPr>
            <a:r>
              <a:rPr lang="en-GB" sz="3200"/>
              <a:t>Listening</a:t>
            </a:r>
            <a:endParaRPr sz="3200"/>
          </a:p>
          <a:p>
            <a:pPr marL="914400" marR="0" lvl="0" indent="-4318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SzPts val="3200"/>
              <a:buAutoNum type="alphaUcPeriod"/>
            </a:pPr>
            <a:r>
              <a:rPr lang="en-GB" sz="3200"/>
              <a:t>Videos</a:t>
            </a:r>
            <a:endParaRPr sz="3200"/>
          </a:p>
          <a:p>
            <a:pPr marL="914400" marR="0" lvl="0" indent="-4318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SzPts val="3200"/>
              <a:buAutoNum type="alphaUcPeriod"/>
            </a:pPr>
            <a:r>
              <a:rPr lang="en-GB" sz="3200"/>
              <a:t>Songs</a:t>
            </a:r>
            <a:endParaRPr sz="3200"/>
          </a:p>
          <a:p>
            <a:pPr marL="914400" marR="0" lvl="0" indent="-4318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SzPts val="3200"/>
              <a:buAutoNum type="alphaUcPeriod"/>
            </a:pPr>
            <a:r>
              <a:rPr lang="en-GB" sz="3200"/>
              <a:t>Textbooks</a:t>
            </a:r>
            <a:endParaRPr sz="3200"/>
          </a:p>
          <a:p>
            <a:pPr marL="914400" marR="0" lvl="0" indent="-4318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SzPts val="3200"/>
              <a:buAutoNum type="alphaUcPeriod"/>
            </a:pPr>
            <a:r>
              <a:rPr lang="en-GB" sz="3200"/>
              <a:t>Grammar</a:t>
            </a:r>
            <a:endParaRPr sz="3200"/>
          </a:p>
          <a:p>
            <a:pPr marL="914400" marR="0" lvl="0" indent="-431800" algn="l" rtl="0">
              <a:lnSpc>
                <a:spcPct val="100000"/>
              </a:lnSpc>
              <a:spcBef>
                <a:spcPts val="1415"/>
              </a:spcBef>
              <a:spcAft>
                <a:spcPts val="1000"/>
              </a:spcAft>
              <a:buSzPts val="3200"/>
              <a:buAutoNum type="alphaUcPeriod"/>
            </a:pPr>
            <a:r>
              <a:rPr lang="en-GB" sz="3200"/>
              <a:t>Vocabulary</a:t>
            </a:r>
            <a:endParaRPr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 idx="4294967295"/>
          </p:nvPr>
        </p:nvSpPr>
        <p:spPr>
          <a:xfrm>
            <a:off x="504081" y="577542"/>
            <a:ext cx="90723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/>
              <a:t>COMPETITION :-D</a:t>
            </a:r>
            <a:endParaRPr sz="44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/>
              <a:t>Searching online</a:t>
            </a:r>
            <a:endParaRPr sz="4400"/>
          </a:p>
        </p:txBody>
      </p:sp>
      <p:sp>
        <p:nvSpPr>
          <p:cNvPr id="143" name="Shape 143"/>
          <p:cNvSpPr txBox="1">
            <a:spLocks noGrp="1"/>
          </p:cNvSpPr>
          <p:nvPr>
            <p:ph type="body" idx="4294967295"/>
          </p:nvPr>
        </p:nvSpPr>
        <p:spPr>
          <a:xfrm>
            <a:off x="504021" y="2023100"/>
            <a:ext cx="9072300" cy="49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2866"/>
              </a:spcBef>
              <a:spcAft>
                <a:spcPts val="0"/>
              </a:spcAft>
              <a:buNone/>
            </a:pPr>
            <a:r>
              <a:rPr lang="en-GB" sz="3200" i="1"/>
              <a:t>Work alone. Find as quickly as possible: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2265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GB" sz="3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video</a:t>
            </a:r>
            <a:r>
              <a:rPr lang="en-GB" sz="3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 the topic of ICT-use in classes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GB" sz="3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presentation</a:t>
            </a:r>
            <a:r>
              <a:rPr lang="en-GB" sz="3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 the topic of ICT in lessons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GB" sz="3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drawing</a:t>
            </a:r>
            <a:r>
              <a:rPr lang="en-GB" sz="3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 the same topic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</a:t>
            </a:r>
            <a:r>
              <a:rPr lang="en-GB" sz="3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academic publication</a:t>
            </a:r>
            <a:r>
              <a:rPr lang="en-GB" sz="3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 the same topic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 idx="4294967295"/>
          </p:nvPr>
        </p:nvSpPr>
        <p:spPr>
          <a:xfrm>
            <a:off x="504391" y="33842"/>
            <a:ext cx="9072203" cy="126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Sharing online</a:t>
            </a: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4294967295"/>
          </p:nvPr>
        </p:nvSpPr>
        <p:spPr>
          <a:xfrm>
            <a:off x="541474" y="2498915"/>
            <a:ext cx="4426834" cy="3693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Groups / e-classes</a:t>
            </a:r>
            <a:endParaRPr/>
          </a:p>
          <a:p>
            <a:pPr marL="914400" marR="0" lvl="1" indent="-431800" rtl="0">
              <a:lnSpc>
                <a:spcPct val="100000"/>
              </a:lnSpc>
              <a:spcBef>
                <a:spcPts val="5667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–"/>
            </a:pPr>
            <a:r>
              <a:rPr lang="en-GB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Easy Class</a:t>
            </a:r>
            <a:endParaRPr/>
          </a:p>
          <a:p>
            <a:pPr marL="914400" marR="0" lvl="1" indent="-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Facebook</a:t>
            </a:r>
            <a:endParaRPr/>
          </a:p>
          <a:p>
            <a:pPr marL="914400" marR="0" lvl="1" indent="-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PB Works</a:t>
            </a:r>
            <a:endParaRPr/>
          </a:p>
          <a:p>
            <a:pPr marL="914400" marR="0" lvl="1" indent="-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Moodle</a:t>
            </a:r>
            <a:endParaRPr/>
          </a:p>
          <a:p>
            <a:pPr marL="914400" marR="0" lvl="1" indent="-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Twitter</a:t>
            </a:r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4294967295"/>
          </p:nvPr>
        </p:nvSpPr>
        <p:spPr>
          <a:xfrm>
            <a:off x="4861742" y="2520156"/>
            <a:ext cx="4426834" cy="4090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Shared space</a:t>
            </a:r>
            <a:endParaRPr/>
          </a:p>
          <a:p>
            <a:pPr marL="457200" marR="0" lvl="0" indent="-431800" rtl="0">
              <a:lnSpc>
                <a:spcPct val="100000"/>
              </a:lnSpc>
              <a:spcBef>
                <a:spcPts val="5667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GB" sz="3200" b="0" i="0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Google Drive</a:t>
            </a:r>
            <a:endParaRPr/>
          </a:p>
          <a:p>
            <a:pPr marL="457200" marR="0" lvl="0" indent="-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Dropbox</a:t>
            </a:r>
            <a:endParaRPr/>
          </a:p>
          <a:p>
            <a:pPr marL="457200" marR="0" lvl="0" indent="-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Youtube</a:t>
            </a:r>
            <a:endParaRPr/>
          </a:p>
          <a:p>
            <a:pPr marL="457200" marR="0" lvl="0" indent="-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uschovna.cz</a:t>
            </a:r>
            <a:endParaRPr/>
          </a:p>
          <a:p>
            <a:pPr marL="457200" marR="0" lvl="0" indent="-431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Cloud servers</a:t>
            </a:r>
            <a:endParaRPr/>
          </a:p>
          <a:p>
            <a:pPr marL="0" marR="0" lvl="0" indent="203200" algn="ctr" rtl="0">
              <a:lnSpc>
                <a:spcPct val="100000"/>
              </a:lnSpc>
              <a:spcBef>
                <a:spcPts val="1415"/>
              </a:spcBef>
              <a:spcAft>
                <a:spcPts val="1415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sng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body" idx="4294967295"/>
          </p:nvPr>
        </p:nvSpPr>
        <p:spPr>
          <a:xfrm>
            <a:off x="936058" y="1296080"/>
            <a:ext cx="8603093" cy="1224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  <a:buClr>
                <a:srgbClr val="0066CC"/>
              </a:buClr>
              <a:buSzPts val="3200"/>
              <a:buFont typeface="Arial"/>
              <a:buChar char="•"/>
            </a:pPr>
            <a:r>
              <a:rPr lang="en-GB" sz="3200" b="0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How do you share materials with your students online?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 idx="4294967295"/>
          </p:nvPr>
        </p:nvSpPr>
        <p:spPr>
          <a:xfrm>
            <a:off x="576036" y="33842"/>
            <a:ext cx="9072203" cy="126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Textbooks online</a:t>
            </a:r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4294967295"/>
          </p:nvPr>
        </p:nvSpPr>
        <p:spPr>
          <a:xfrm>
            <a:off x="761574" y="1809092"/>
            <a:ext cx="9072300" cy="49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ymbol"/>
              <a:buChar char="●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 alone. Go online and look for available </a:t>
            </a:r>
            <a:r>
              <a:rPr lang="en-GB" sz="32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official</a:t>
            </a: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online materials that </a:t>
            </a:r>
            <a:r>
              <a:rPr lang="en-GB" sz="3200"/>
              <a:t>supplement</a:t>
            </a: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textbook you use, e.g. IWB software, games, exercises, tests.</a:t>
            </a:r>
            <a:endParaRPr/>
          </a:p>
          <a:p>
            <a:pPr marL="0" marR="0" lvl="0" indent="-11176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CC"/>
              </a:buClr>
              <a:buSzPts val="3200"/>
              <a:buFont typeface="Arial"/>
              <a:buChar char="●"/>
            </a:pPr>
            <a:r>
              <a:rPr lang="en-GB" sz="3200" b="0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Have you found enough of them?</a:t>
            </a:r>
            <a:endParaRPr/>
          </a:p>
          <a:p>
            <a:pPr marL="0" marR="0" lvl="0" indent="-11176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CC"/>
              </a:buClr>
              <a:buSzPts val="3200"/>
              <a:buFont typeface="Arial"/>
              <a:buChar char="●"/>
            </a:pPr>
            <a:r>
              <a:rPr lang="en-GB" sz="3200" b="0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Are they useful?</a:t>
            </a:r>
            <a:endParaRPr/>
          </a:p>
          <a:p>
            <a:pPr marL="0" marR="0" lvl="0" indent="-11176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CC"/>
              </a:buClr>
              <a:buSzPts val="3200"/>
              <a:buFont typeface="Arial"/>
              <a:buChar char="●"/>
            </a:pPr>
            <a:r>
              <a:rPr lang="en-GB" sz="3200" b="0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Is there a variety of them?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294"/>
              </a:spcBef>
              <a:spcAft>
                <a:spcPts val="1415"/>
              </a:spcAft>
              <a:buClr>
                <a:srgbClr val="000000"/>
              </a:buClr>
              <a:buSzPts val="1440"/>
              <a:buFont typeface="Noto Symbol"/>
              <a:buChar char="●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Share </a:t>
            </a:r>
            <a:r>
              <a:rPr lang="en-GB" sz="3200"/>
              <a:t>using PADLET</a:t>
            </a: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 idx="4294967295"/>
          </p:nvPr>
        </p:nvSpPr>
        <p:spPr>
          <a:xfrm>
            <a:off x="504031" y="33842"/>
            <a:ext cx="9072203" cy="126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ICT and language teaching</a:t>
            </a:r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4294967295"/>
          </p:nvPr>
        </p:nvSpPr>
        <p:spPr>
          <a:xfrm>
            <a:off x="864053" y="1726307"/>
            <a:ext cx="9072203" cy="504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CC"/>
              </a:buClr>
              <a:buSzPts val="3200"/>
              <a:buFont typeface="Arial"/>
              <a:buChar char="•"/>
            </a:pPr>
            <a:r>
              <a:rPr lang="en-GB" sz="3200" b="0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What are your favourite pages / online resources / tools / apps for teaching the four basic language skills, i.e. </a:t>
            </a:r>
            <a:r>
              <a:rPr lang="en-GB" sz="3200" b="1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reading, listening, speaking, </a:t>
            </a:r>
            <a:r>
              <a:rPr lang="en-GB" sz="3200" b="0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GB" sz="3200" b="1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writing</a:t>
            </a:r>
            <a:r>
              <a:rPr lang="en-GB" sz="3200" b="0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96"/>
              </a:spcBef>
              <a:spcAft>
                <a:spcPts val="0"/>
              </a:spcAft>
              <a:buClr>
                <a:srgbClr val="0066CC"/>
              </a:buClr>
              <a:buSzPts val="3200"/>
              <a:buFont typeface="Arial"/>
              <a:buChar char="•"/>
            </a:pPr>
            <a:r>
              <a:rPr lang="en-GB" sz="3200" b="0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Which online tools do you use for teaching </a:t>
            </a:r>
            <a:r>
              <a:rPr lang="en-GB" sz="3200" b="1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vocabulary</a:t>
            </a:r>
            <a:r>
              <a:rPr lang="en-GB" sz="3200" b="0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GB" sz="3200" b="1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grammar</a:t>
            </a:r>
            <a:r>
              <a:rPr lang="en-GB" sz="3200" b="0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3155"/>
              </a:spcBef>
              <a:spcAft>
                <a:spcPts val="1415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Share links using</a:t>
            </a:r>
            <a:r>
              <a:rPr lang="en-GB" sz="3200" i="1"/>
              <a:t> Padlet</a:t>
            </a:r>
            <a:endParaRPr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 idx="4294967295"/>
          </p:nvPr>
        </p:nvSpPr>
        <p:spPr>
          <a:xfrm>
            <a:off x="576036" y="33842"/>
            <a:ext cx="9072203" cy="126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Clever tools and more</a:t>
            </a: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4294967295"/>
          </p:nvPr>
        </p:nvSpPr>
        <p:spPr>
          <a:xfrm>
            <a:off x="1224436" y="1296080"/>
            <a:ext cx="8136144" cy="4989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Applications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Language games (Livemocha, Langevo)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E-dictionaries (Farlex, Cambridge, Profile)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Online exercises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Online tests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Videos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Pictures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 idx="4294967295"/>
          </p:nvPr>
        </p:nvSpPr>
        <p:spPr>
          <a:xfrm>
            <a:off x="504031" y="0"/>
            <a:ext cx="9072203" cy="1563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Dictionaries</a:t>
            </a:r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4294967295"/>
          </p:nvPr>
        </p:nvSpPr>
        <p:spPr>
          <a:xfrm>
            <a:off x="649120" y="1296081"/>
            <a:ext cx="9071483" cy="536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ymbol"/>
              <a:buChar char="●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SW: Match up (</a:t>
            </a:r>
            <a:r>
              <a:rPr lang="en-GB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Farlex</a:t>
            </a: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None/>
            </a:pPr>
            <a:r>
              <a:rPr lang="en-GB" sz="3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Match each word in the left column with its synonym in the right one.</a:t>
            </a:r>
            <a:endParaRPr/>
          </a:p>
          <a:p>
            <a:pPr marL="0" marR="0" lvl="0" indent="2032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2032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2032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2032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2032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1415"/>
              </a:spcAft>
              <a:buNone/>
            </a:pPr>
            <a:endParaRPr>
              <a:solidFill>
                <a:srgbClr val="0000FF"/>
              </a:solidFill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1985163" y="3033548"/>
            <a:ext cx="6572568" cy="2971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8725" y="3186063"/>
            <a:ext cx="6572250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 txBox="1"/>
          <p:nvPr/>
        </p:nvSpPr>
        <p:spPr>
          <a:xfrm>
            <a:off x="0" y="6157875"/>
            <a:ext cx="4512000" cy="5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415"/>
              </a:spcBef>
              <a:spcAft>
                <a:spcPts val="1415"/>
              </a:spcAft>
              <a:buNone/>
            </a:pPr>
            <a:r>
              <a:rPr lang="en-GB" sz="3200">
                <a:solidFill>
                  <a:srgbClr val="0000FF"/>
                </a:solidFill>
              </a:rPr>
              <a:t>KEY:1b, 2e, 3d, 4a, 5c 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4294967295"/>
          </p:nvPr>
        </p:nvSpPr>
        <p:spPr>
          <a:xfrm>
            <a:off x="512447" y="601714"/>
            <a:ext cx="4426800" cy="49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GB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Wr - Blog: 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u="sng">
                <a:solidFill>
                  <a:schemeClr val="hlink"/>
                </a:solidFill>
                <a:hlinkClick r:id="rId3"/>
              </a:rPr>
              <a:t>www.blog.cz</a:t>
            </a:r>
            <a:endParaRPr sz="3000">
              <a:solidFill>
                <a:srgbClr val="0066CC"/>
              </a:solidFill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2265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GB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Voc – Wordle:</a:t>
            </a:r>
            <a:endParaRPr sz="3000"/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None/>
            </a:pPr>
            <a:r>
              <a:rPr lang="en-GB" sz="3000" u="sng">
                <a:solidFill>
                  <a:schemeClr val="hlink"/>
                </a:solidFill>
                <a:hlinkClick r:id="rId4"/>
              </a:rPr>
              <a:t>http://www.wordle.net/</a:t>
            </a:r>
            <a:endParaRPr sz="3000">
              <a:solidFill>
                <a:srgbClr val="0066CC"/>
              </a:solidFill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2265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GB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Voc – pronunciation:</a:t>
            </a:r>
            <a:endParaRPr sz="3000"/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None/>
            </a:pPr>
            <a:r>
              <a:rPr lang="en-GB" sz="3000" u="sng">
                <a:solidFill>
                  <a:schemeClr val="hlink"/>
                </a:solidFill>
                <a:hlinkClick r:id="rId5"/>
              </a:rPr>
              <a:t>www.manythings.org/pp</a:t>
            </a:r>
            <a:endParaRPr sz="3000">
              <a:solidFill>
                <a:srgbClr val="0066CC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None/>
            </a:pPr>
            <a:r>
              <a:rPr lang="en-GB" sz="30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http://vocaroo.com/</a:t>
            </a:r>
            <a:endParaRPr sz="3000" b="0" i="0" u="none" strike="noStrike" cap="none">
              <a:solidFill>
                <a:srgbClr val="0066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15"/>
              </a:spcBef>
              <a:spcAft>
                <a:spcPts val="1415"/>
              </a:spcAft>
              <a:buNone/>
            </a:pPr>
            <a:endParaRPr sz="3000">
              <a:solidFill>
                <a:srgbClr val="0066CC"/>
              </a:solidFill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4294967295"/>
          </p:nvPr>
        </p:nvSpPr>
        <p:spPr>
          <a:xfrm>
            <a:off x="5036117" y="319524"/>
            <a:ext cx="4968300" cy="53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GB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 – ESL lab:</a:t>
            </a:r>
            <a:endParaRPr sz="3000"/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None/>
            </a:pPr>
            <a:r>
              <a:rPr lang="en-GB" sz="30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http://www.esl-lab.com/</a:t>
            </a:r>
            <a:endParaRPr sz="3000" b="0" i="0" u="none" strike="noStrike" cap="none">
              <a:solidFill>
                <a:srgbClr val="0066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2265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GB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 – Agenda Web:</a:t>
            </a:r>
            <a:endParaRPr sz="3000"/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None/>
            </a:pPr>
            <a:r>
              <a:rPr lang="en-GB" sz="30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http://www.agendaweb.org</a:t>
            </a:r>
            <a:endParaRPr sz="3000" b="0" i="0" u="none" strike="noStrike" cap="none">
              <a:solidFill>
                <a:srgbClr val="0066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2265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GB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Tools for educators:</a:t>
            </a:r>
            <a:endParaRPr sz="3000"/>
          </a:p>
          <a:p>
            <a:pPr marL="0" marR="0" lvl="0" indent="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None/>
            </a:pPr>
            <a:r>
              <a:rPr lang="en-GB" sz="30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http://www.toolsforeducators.com/</a:t>
            </a:r>
            <a:endParaRPr sz="3000" b="0" i="0" u="none" strike="noStrike" cap="none">
              <a:solidFill>
                <a:srgbClr val="0066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2265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GB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 - Voki: </a:t>
            </a:r>
            <a:r>
              <a:rPr lang="en-GB" sz="3000" u="sng">
                <a:solidFill>
                  <a:schemeClr val="hlink"/>
                </a:solidFill>
                <a:hlinkClick r:id="rId10"/>
              </a:rPr>
              <a:t>www.voki.com</a:t>
            </a:r>
            <a:endParaRPr sz="3000">
              <a:solidFill>
                <a:srgbClr val="0066CC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None/>
            </a:pPr>
            <a:r>
              <a:rPr lang="en-GB" sz="30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http://www.fotobabble.com</a:t>
            </a:r>
            <a:endParaRPr sz="3000" b="0" i="0" u="none" strike="noStrike" cap="none">
              <a:solidFill>
                <a:srgbClr val="0066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1415"/>
              </a:spcAft>
              <a:buNone/>
            </a:pPr>
            <a:endParaRPr sz="3000">
              <a:solidFill>
                <a:srgbClr val="0066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 idx="4294967295"/>
          </p:nvPr>
        </p:nvSpPr>
        <p:spPr>
          <a:xfrm>
            <a:off x="504031" y="301339"/>
            <a:ext cx="9072203" cy="126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Online quiz / survey</a:t>
            </a:r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4294967295"/>
          </p:nvPr>
        </p:nvSpPr>
        <p:spPr>
          <a:xfrm>
            <a:off x="504031" y="1922879"/>
            <a:ext cx="9072203" cy="4989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457200" marR="0" lvl="0" indent="-43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</a:pPr>
            <a:r>
              <a:rPr lang="en-GB" sz="3200" b="0" i="1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Do you use them with your students? </a:t>
            </a:r>
            <a:endParaRPr>
              <a:solidFill>
                <a:schemeClr val="accent1"/>
              </a:solidFill>
            </a:endParaRPr>
          </a:p>
          <a:p>
            <a:pPr marL="457200" marR="0" lvl="0" indent="-431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</a:pPr>
            <a:r>
              <a:rPr lang="en-GB" sz="3200" b="0" i="1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Why (not)? When / For which purpose?</a:t>
            </a:r>
            <a:endParaRPr>
              <a:solidFill>
                <a:schemeClr val="accen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55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ymbo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 alone. Go to </a:t>
            </a:r>
            <a:r>
              <a:rPr lang="en-GB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Google Drive</a:t>
            </a: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prepare a quiz to use with your students the next lesson.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636"/>
              </a:spcBef>
              <a:spcAft>
                <a:spcPts val="4025"/>
              </a:spcAft>
              <a:buClr>
                <a:srgbClr val="000000"/>
              </a:buClr>
              <a:buSzPts val="1440"/>
              <a:buFont typeface="Noto Symbo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Share the link with us on Padlet.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 idx="4294967295"/>
          </p:nvPr>
        </p:nvSpPr>
        <p:spPr>
          <a:xfrm>
            <a:off x="504031" y="301339"/>
            <a:ext cx="9072203" cy="126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Smartphones in ESL</a:t>
            </a:r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body" idx="4294967295"/>
          </p:nvPr>
        </p:nvSpPr>
        <p:spPr>
          <a:xfrm>
            <a:off x="432387" y="1922879"/>
            <a:ext cx="9072203" cy="4989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ymbol"/>
              <a:buChar char="●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Discuss in pairs/groups:</a:t>
            </a:r>
            <a:endParaRPr/>
          </a:p>
          <a:p>
            <a:pPr marL="0" marR="0" lvl="0" indent="91440" algn="l" rtl="0">
              <a:lnSpc>
                <a:spcPct val="100000"/>
              </a:lnSpc>
              <a:spcBef>
                <a:spcPts val="2265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ymbol"/>
              <a:buNone/>
            </a:pP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None/>
            </a:pPr>
            <a:r>
              <a:rPr lang="en-GB" sz="3200" b="0" i="1" u="none" strike="noStrike" cap="none">
                <a:solidFill>
                  <a:srgbClr val="004586"/>
                </a:solidFill>
                <a:latin typeface="Arial"/>
                <a:ea typeface="Arial"/>
                <a:cs typeface="Arial"/>
                <a:sym typeface="Arial"/>
              </a:rPr>
              <a:t>How do you / could you effectively use mobile phones in English lessons? </a:t>
            </a:r>
            <a:endParaRPr/>
          </a:p>
          <a:p>
            <a:pPr marL="0" marR="0" lvl="0" indent="203200" algn="ctr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1415"/>
              </a:spcAft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Share your ideas on </a:t>
            </a:r>
            <a:r>
              <a:rPr lang="en-GB" sz="3200" b="1"/>
              <a:t>Padlet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 idx="4294967295"/>
          </p:nvPr>
        </p:nvSpPr>
        <p:spPr>
          <a:xfrm>
            <a:off x="504219" y="1540426"/>
            <a:ext cx="90723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IC</a:t>
            </a:r>
            <a:r>
              <a:rPr lang="en-GB" sz="4400"/>
              <a:t>T</a:t>
            </a: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ESL classrooms</a:t>
            </a: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ubTitle" idx="4294967295"/>
          </p:nvPr>
        </p:nvSpPr>
        <p:spPr>
          <a:xfrm>
            <a:off x="432027" y="3291404"/>
            <a:ext cx="9072300" cy="25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/>
              <a:t>2018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Dagmar Škorpíková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3200"/>
              <a:t>dagmar@skorpikova.cz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 idx="4294967295"/>
          </p:nvPr>
        </p:nvSpPr>
        <p:spPr>
          <a:xfrm>
            <a:off x="504026" y="33850"/>
            <a:ext cx="73353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(E-book) readers in class</a:t>
            </a:r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body" idx="4294967295"/>
          </p:nvPr>
        </p:nvSpPr>
        <p:spPr>
          <a:xfrm>
            <a:off x="648040" y="1346844"/>
            <a:ext cx="4426834" cy="4989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Ss are very involved: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5667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brainstorming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drafting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revising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editing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publishing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embedding video, etc.</a:t>
            </a:r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body" idx="4294967295"/>
          </p:nvPr>
        </p:nvSpPr>
        <p:spPr>
          <a:xfrm>
            <a:off x="5256326" y="2066888"/>
            <a:ext cx="4426834" cy="4989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ymbol"/>
              <a:buChar char="●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Kindle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65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ymbol"/>
              <a:buChar char="●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Bridge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265"/>
              </a:spcBef>
              <a:spcAft>
                <a:spcPts val="1415"/>
              </a:spcAft>
              <a:buClr>
                <a:srgbClr val="000000"/>
              </a:buClr>
              <a:buSzPts val="1440"/>
              <a:buFont typeface="Noto Symbol"/>
              <a:buChar char="●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ePub Bud</a:t>
            </a:r>
            <a:endParaRPr/>
          </a:p>
        </p:txBody>
      </p:sp>
      <p:pic>
        <p:nvPicPr>
          <p:cNvPr id="204" name="Shape 20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06425" y="4176259"/>
            <a:ext cx="2362106" cy="1943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 idx="4294967295"/>
          </p:nvPr>
        </p:nvSpPr>
        <p:spPr>
          <a:xfrm>
            <a:off x="648400" y="301350"/>
            <a:ext cx="73650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Online project platforms</a:t>
            </a:r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body" idx="4294967295"/>
          </p:nvPr>
        </p:nvSpPr>
        <p:spPr>
          <a:xfrm>
            <a:off x="757531" y="1939900"/>
            <a:ext cx="4642800" cy="24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International context:</a:t>
            </a:r>
            <a:endParaRPr sz="3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GB" sz="3200"/>
              <a:t>eTwinning</a:t>
            </a:r>
            <a:r>
              <a:rPr lang="en-GB" sz="32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1" indent="152400" algn="l" rtl="0">
              <a:lnSpc>
                <a:spcPct val="100000"/>
              </a:lnSpc>
              <a:spcBef>
                <a:spcPts val="4796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ymbol"/>
              <a:buNone/>
            </a:pP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152400" algn="l" rtl="0">
              <a:lnSpc>
                <a:spcPct val="100000"/>
              </a:lnSpc>
              <a:spcBef>
                <a:spcPts val="1995"/>
              </a:spcBef>
              <a:spcAft>
                <a:spcPts val="2585"/>
              </a:spcAft>
              <a:buClr>
                <a:schemeClr val="dk1"/>
              </a:buClr>
              <a:buSzPts val="2400"/>
              <a:buFont typeface="Noto Symbol"/>
              <a:buNone/>
            </a:pP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Shape 211"/>
          <p:cNvSpPr txBox="1">
            <a:spLocks noGrp="1"/>
          </p:cNvSpPr>
          <p:nvPr>
            <p:ph type="body" idx="4294967295"/>
          </p:nvPr>
        </p:nvSpPr>
        <p:spPr>
          <a:xfrm>
            <a:off x="5400335" y="2016125"/>
            <a:ext cx="4426834" cy="4989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Regional context:</a:t>
            </a:r>
            <a:endParaRPr sz="3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GB" sz="3200"/>
              <a:t>Facebook</a:t>
            </a:r>
            <a:endParaRPr sz="3200"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GB" sz="3200"/>
              <a:t>Google</a:t>
            </a:r>
            <a:endParaRPr sz="3200"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GB" sz="3200"/>
              <a:t>Wiggio</a:t>
            </a:r>
            <a:endParaRPr sz="3200"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GB" sz="3200"/>
              <a:t>Twiddla</a:t>
            </a:r>
            <a:endParaRPr sz="3200"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GB" sz="3200"/>
              <a:t>Padlet</a:t>
            </a:r>
            <a:endParaRPr sz="3200"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GB" sz="3200"/>
              <a:t>GlogsterEDU</a:t>
            </a:r>
            <a:endParaRPr sz="3200"/>
          </a:p>
          <a:p>
            <a:pPr marL="0" marR="0" lvl="1" indent="152400" algn="l" rtl="0">
              <a:lnSpc>
                <a:spcPct val="100000"/>
              </a:lnSpc>
              <a:spcBef>
                <a:spcPts val="5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ymbol"/>
              <a:buNone/>
            </a:pPr>
            <a:endParaRPr sz="3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152400" algn="l" rtl="0">
              <a:lnSpc>
                <a:spcPct val="100000"/>
              </a:lnSpc>
              <a:spcBef>
                <a:spcPts val="5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ymbol"/>
              <a:buNone/>
            </a:pPr>
            <a:endParaRPr sz="3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152400" algn="l" rtl="0">
              <a:lnSpc>
                <a:spcPct val="100000"/>
              </a:lnSpc>
              <a:spcBef>
                <a:spcPts val="5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ymbol"/>
              <a:buNone/>
            </a:pPr>
            <a:endParaRPr sz="3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152400" algn="l" rtl="0">
              <a:lnSpc>
                <a:spcPct val="100000"/>
              </a:lnSpc>
              <a:spcBef>
                <a:spcPts val="5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ymbol"/>
              <a:buNone/>
            </a:pPr>
            <a:endParaRPr sz="3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152400" algn="l" rtl="0">
              <a:lnSpc>
                <a:spcPct val="100000"/>
              </a:lnSpc>
              <a:spcBef>
                <a:spcPts val="5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ymbol"/>
              <a:buNone/>
            </a:pPr>
            <a:endParaRPr sz="3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152400" algn="l" rtl="0">
              <a:lnSpc>
                <a:spcPct val="100000"/>
              </a:lnSpc>
              <a:spcBef>
                <a:spcPts val="5667"/>
              </a:spcBef>
              <a:spcAft>
                <a:spcPts val="1415"/>
              </a:spcAft>
              <a:buClr>
                <a:schemeClr val="dk1"/>
              </a:buClr>
              <a:buSzPts val="2400"/>
              <a:buFont typeface="Noto Symbol"/>
              <a:buNone/>
            </a:pP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 idx="4294967295"/>
          </p:nvPr>
        </p:nvSpPr>
        <p:spPr>
          <a:xfrm>
            <a:off x="504031" y="0"/>
            <a:ext cx="9072203" cy="1563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IWB</a:t>
            </a:r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body" idx="4294967295"/>
          </p:nvPr>
        </p:nvSpPr>
        <p:spPr>
          <a:xfrm>
            <a:off x="235750" y="1563575"/>
            <a:ext cx="8543100" cy="49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Watch the video and note down the IWB techniques mentioned in it.</a:t>
            </a:r>
            <a:endParaRPr/>
          </a:p>
          <a:p>
            <a:pPr marL="0" marR="0" lvl="0" indent="2032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2032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2032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65"/>
              </a:spcBef>
              <a:spcAft>
                <a:spcPts val="0"/>
              </a:spcAft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Discuss in pairs / groups: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1415"/>
              </a:spcAft>
              <a:buNone/>
            </a:pPr>
            <a:r>
              <a:rPr lang="en-GB" sz="3200" b="0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… the pros and cond of IWB use in class</a:t>
            </a:r>
            <a:endParaRPr/>
          </a:p>
        </p:txBody>
      </p:sp>
      <p:pic>
        <p:nvPicPr>
          <p:cNvPr id="218" name="Shape 218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58273" y="2521236"/>
            <a:ext cx="2362106" cy="1943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 idx="4294967295"/>
          </p:nvPr>
        </p:nvSpPr>
        <p:spPr>
          <a:xfrm>
            <a:off x="504031" y="301339"/>
            <a:ext cx="9072203" cy="126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 to you :-)</a:t>
            </a:r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body" idx="4294967295"/>
          </p:nvPr>
        </p:nvSpPr>
        <p:spPr>
          <a:xfrm>
            <a:off x="751700" y="2568054"/>
            <a:ext cx="9072300" cy="3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1440"/>
              <a:buFont typeface="Noto Symbol"/>
              <a:buChar char="●"/>
            </a:pPr>
            <a:r>
              <a:rPr lang="en-GB" sz="3200" b="0" i="1" u="none" strike="noStrike" cap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rPr>
              <a:t>ICT in a language classroom should …</a:t>
            </a:r>
            <a:endParaRPr/>
          </a:p>
          <a:p>
            <a:pPr marL="0" marR="0" lvl="1" indent="0" algn="l" rtl="0">
              <a:lnSpc>
                <a:spcPct val="100000"/>
              </a:lnSpc>
              <a:spcBef>
                <a:spcPts val="3733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ymbol"/>
              <a:buChar char="–"/>
            </a:pPr>
            <a:r>
              <a:rPr lang="en-GB" sz="3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support the textbook material</a:t>
            </a:r>
            <a:endParaRPr/>
          </a:p>
          <a:p>
            <a:pPr marL="0" marR="0" lvl="1" indent="0" algn="l" rtl="0">
              <a:lnSpc>
                <a:spcPct val="100000"/>
              </a:lnSpc>
              <a:spcBef>
                <a:spcPts val="17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ymbol"/>
              <a:buChar char="–"/>
            </a:pPr>
            <a:r>
              <a:rPr lang="en-GB" sz="3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interesting for students</a:t>
            </a:r>
            <a:endParaRPr/>
          </a:p>
          <a:p>
            <a:pPr marL="0" marR="0" lvl="1" indent="0" algn="l" rtl="0">
              <a:lnSpc>
                <a:spcPct val="100000"/>
              </a:lnSpc>
              <a:spcBef>
                <a:spcPts val="1715"/>
              </a:spcBef>
              <a:spcAft>
                <a:spcPts val="1426"/>
              </a:spcAft>
              <a:buClr>
                <a:srgbClr val="000000"/>
              </a:buClr>
              <a:buSzPts val="2400"/>
              <a:buFont typeface="Noto Symbol"/>
              <a:buChar char="–"/>
            </a:pPr>
            <a:r>
              <a:rPr lang="en-GB" sz="3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have a clear purpose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 idx="4294967295"/>
          </p:nvPr>
        </p:nvSpPr>
        <p:spPr>
          <a:xfrm>
            <a:off x="720401" y="0"/>
            <a:ext cx="73404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Reflection – I can ...</a:t>
            </a:r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body" idx="4294967295"/>
          </p:nvPr>
        </p:nvSpPr>
        <p:spPr>
          <a:xfrm>
            <a:off x="720405" y="1921059"/>
            <a:ext cx="9072300" cy="56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multimedia and work with them in ESL</a:t>
            </a:r>
            <a:endParaRPr/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effectively employ IWB materials</a:t>
            </a:r>
            <a:endParaRPr/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 an online group / class and manage it</a:t>
            </a:r>
            <a:endParaRPr/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 and use online textbook components</a:t>
            </a:r>
            <a:endParaRPr/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 and use materials to enhance lang. skills</a:t>
            </a:r>
            <a:endParaRPr/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 use of smartphones and e-book readers</a:t>
            </a:r>
            <a:endParaRPr/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e-tools, apps and programmes in ESL</a:t>
            </a:r>
            <a:endParaRPr/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online media for project work</a:t>
            </a:r>
            <a:endParaRPr/>
          </a:p>
          <a:p>
            <a:pPr marL="457200" marR="0" lvl="0" indent="-3810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2400"/>
              <a:buFont typeface="Arial"/>
              <a:buChar char="•"/>
            </a:pPr>
            <a:endParaRPr sz="2400" b="0" i="1" u="none" strike="noStrike" cap="none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 idx="4294967295"/>
          </p:nvPr>
        </p:nvSpPr>
        <p:spPr>
          <a:xfrm>
            <a:off x="504391" y="33842"/>
            <a:ext cx="90723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and ICT I</a:t>
            </a: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4294967295"/>
          </p:nvPr>
        </p:nvSpPr>
        <p:spPr>
          <a:xfrm>
            <a:off x="720050" y="1202825"/>
            <a:ext cx="9202200" cy="49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  <a:buSzPts val="1000"/>
              <a:buFont typeface="Verdana"/>
              <a:buNone/>
            </a:pPr>
            <a:endParaRPr sz="3200"/>
          </a:p>
          <a:p>
            <a:pPr marL="457200" lvl="0" indent="-228600" rtl="0">
              <a:spcBef>
                <a:spcPts val="1000"/>
              </a:spcBef>
              <a:spcAft>
                <a:spcPts val="0"/>
              </a:spcAft>
              <a:buSzPts val="1000"/>
              <a:buFont typeface="Verdana"/>
              <a:buNone/>
            </a:pPr>
            <a:endParaRPr sz="3200"/>
          </a:p>
          <a:p>
            <a:pPr marL="457200" lvl="0" indent="-431800" algn="just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GB" sz="3200"/>
              <a:t>Work alone. </a:t>
            </a:r>
            <a:endParaRPr sz="3200"/>
          </a:p>
          <a:p>
            <a:pPr marL="457200" lvl="0" indent="-431800" algn="just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GB" sz="3200"/>
              <a:t>Walk around the room and complete the statements with frequency adverbs.</a:t>
            </a:r>
            <a:endParaRPr sz="3200"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 sz="3200"/>
          </a:p>
          <a:p>
            <a:pPr marL="457200" lvl="0" indent="-431800" algn="just" rtl="0">
              <a:spcBef>
                <a:spcPts val="1000"/>
              </a:spcBef>
              <a:spcAft>
                <a:spcPts val="1000"/>
              </a:spcAft>
              <a:buSzPts val="3200"/>
              <a:buChar char="•"/>
            </a:pPr>
            <a:r>
              <a:rPr lang="en-GB" sz="3200"/>
              <a:t>Work in pairs / groups of 3 and share your views.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 idx="4294967295"/>
          </p:nvPr>
        </p:nvSpPr>
        <p:spPr>
          <a:xfrm>
            <a:off x="504391" y="33842"/>
            <a:ext cx="9072203" cy="126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and ICT II</a:t>
            </a: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4294967295"/>
          </p:nvPr>
        </p:nvSpPr>
        <p:spPr>
          <a:xfrm>
            <a:off x="784220" y="1048810"/>
            <a:ext cx="8856600" cy="49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2032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65"/>
              </a:spcBef>
              <a:spcAft>
                <a:spcPts val="0"/>
              </a:spcAft>
              <a:buNone/>
            </a:pPr>
            <a:r>
              <a:rPr lang="en-GB" sz="3200"/>
              <a:t>Discuss in your groups / pairs: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265"/>
              </a:spcBef>
              <a:spcAft>
                <a:spcPts val="0"/>
              </a:spcAft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457200" marR="0" lvl="0" indent="-4318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66CC"/>
              </a:buClr>
              <a:buSzPts val="3200"/>
              <a:buFont typeface="Arial"/>
              <a:buChar char="•"/>
            </a:pPr>
            <a:r>
              <a:rPr lang="en-GB" sz="3200" b="0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Is it good to use ICT in language teaching?</a:t>
            </a:r>
            <a:endParaRPr/>
          </a:p>
          <a:p>
            <a:pPr marL="457200" marR="0" lvl="0" indent="-4318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66CC"/>
              </a:buClr>
              <a:buSzPts val="3200"/>
              <a:buFont typeface="Arial"/>
              <a:buChar char="•"/>
            </a:pPr>
            <a:r>
              <a:rPr lang="en-GB" sz="3200" b="0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Why are many teachers still afraid of using ICT?</a:t>
            </a:r>
            <a:endParaRPr/>
          </a:p>
          <a:p>
            <a:pPr marL="457200" marR="0" lvl="0" indent="-431800" rtl="0">
              <a:lnSpc>
                <a:spcPct val="100000"/>
              </a:lnSpc>
              <a:spcBef>
                <a:spcPts val="1000"/>
              </a:spcBef>
              <a:spcAft>
                <a:spcPts val="1415"/>
              </a:spcAft>
              <a:buClr>
                <a:srgbClr val="0066CC"/>
              </a:buClr>
              <a:buSzPts val="3200"/>
              <a:buFont typeface="Arial"/>
              <a:buChar char="•"/>
            </a:pPr>
            <a:r>
              <a:rPr lang="en-GB" sz="3200" b="0" i="1" u="none" strike="noStrike" cap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Is internet security at school an issue?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 idx="4294967295"/>
          </p:nvPr>
        </p:nvSpPr>
        <p:spPr>
          <a:xfrm>
            <a:off x="504026" y="33850"/>
            <a:ext cx="74778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/>
              <a:t>Effective ICT use in ESL</a:t>
            </a: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4294967295"/>
          </p:nvPr>
        </p:nvSpPr>
        <p:spPr>
          <a:xfrm>
            <a:off x="864053" y="1726307"/>
            <a:ext cx="9072300" cy="50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-25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en-GB" sz="3600"/>
              <a:t>Getting closer to Ss and their interests</a:t>
            </a:r>
            <a:endParaRPr sz="3600"/>
          </a:p>
          <a:p>
            <a:pPr marL="0" marR="0" lvl="0" indent="-254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GB" sz="3600"/>
              <a:t>Not on surface, but intertwined</a:t>
            </a:r>
            <a:endParaRPr sz="3600"/>
          </a:p>
          <a:p>
            <a:pPr marL="0" marR="0" lvl="0" indent="-254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GB" sz="3600"/>
              <a:t>Higher engagement (motivation)</a:t>
            </a:r>
            <a:endParaRPr sz="3600"/>
          </a:p>
          <a:p>
            <a:pPr marL="0" marR="0" lvl="0" indent="-254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GB" sz="3600"/>
              <a:t>Mobility</a:t>
            </a:r>
            <a:endParaRPr sz="3600"/>
          </a:p>
          <a:p>
            <a:pPr marL="0" marR="0" lvl="0" indent="-254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GB" sz="3600"/>
              <a:t>Promotes independence</a:t>
            </a:r>
            <a:endParaRPr sz="3600"/>
          </a:p>
          <a:p>
            <a:pPr marL="0" marR="0" lvl="0" indent="-254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GB" sz="3600"/>
              <a:t>Access to the target culture</a:t>
            </a:r>
            <a:endParaRPr sz="3600"/>
          </a:p>
          <a:p>
            <a:pPr marL="0" lvl="0" indent="-25400" algn="just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GB" sz="3600">
                <a:solidFill>
                  <a:schemeClr val="dk1"/>
                </a:solidFill>
              </a:rPr>
              <a:t>Time saver for teachers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 idx="4294967295"/>
          </p:nvPr>
        </p:nvSpPr>
        <p:spPr>
          <a:xfrm>
            <a:off x="504026" y="33850"/>
            <a:ext cx="74778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/>
              <a:t>ESL areas and ICT</a:t>
            </a:r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4294967295"/>
          </p:nvPr>
        </p:nvSpPr>
        <p:spPr>
          <a:xfrm>
            <a:off x="864050" y="2153351"/>
            <a:ext cx="9072300" cy="41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-254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GB" sz="3600"/>
              <a:t>Real materials (reading, listening)</a:t>
            </a:r>
            <a:endParaRPr sz="3600"/>
          </a:p>
          <a:p>
            <a:pPr marL="0" lvl="0" indent="-25400" algn="just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GB" sz="3600"/>
              <a:t>Fun (games, songs, TV shows)</a:t>
            </a:r>
            <a:endParaRPr sz="3600"/>
          </a:p>
          <a:p>
            <a:pPr marL="0" lvl="0" indent="-25400" algn="just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GB" sz="3600"/>
              <a:t>Stories creation</a:t>
            </a:r>
            <a:endParaRPr sz="3600"/>
          </a:p>
          <a:p>
            <a:pPr marL="0" lvl="0" indent="-25400" algn="just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GB" sz="3600"/>
              <a:t>Photos</a:t>
            </a:r>
            <a:endParaRPr sz="3600"/>
          </a:p>
          <a:p>
            <a:pPr marL="0" lvl="0" indent="-25400" algn="just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GB" sz="3600"/>
              <a:t>Video (trailers, commercials, dubbing…)</a:t>
            </a:r>
            <a:endParaRPr sz="3600"/>
          </a:p>
          <a:p>
            <a:pPr marL="0" lvl="0" indent="-25400" algn="just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GB" sz="3600"/>
              <a:t>Others? 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 idx="4294967295"/>
          </p:nvPr>
        </p:nvSpPr>
        <p:spPr>
          <a:xfrm>
            <a:off x="504391" y="33842"/>
            <a:ext cx="90723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/>
              <a:t>Offer of topics</a:t>
            </a: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4294967295"/>
          </p:nvPr>
        </p:nvSpPr>
        <p:spPr>
          <a:xfrm>
            <a:off x="784220" y="1048810"/>
            <a:ext cx="8856600" cy="49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3200"/>
          </a:p>
          <a:p>
            <a:pPr marL="0" marR="0" lvl="0" indent="0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None/>
            </a:pPr>
            <a:endParaRPr sz="3200"/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None/>
            </a:pPr>
            <a:endParaRPr sz="3200"/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1415"/>
              </a:spcAft>
              <a:buNone/>
            </a:pPr>
            <a:r>
              <a:rPr lang="en-GB" sz="3600"/>
              <a:t>Select up to 3 topics in the FB survey.</a:t>
            </a: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504031" y="-11"/>
            <a:ext cx="9072300" cy="1262100"/>
          </a:xfrm>
          <a:prstGeom prst="rect">
            <a:avLst/>
          </a:prstGeom>
        </p:spPr>
        <p:txBody>
          <a:bodyPr spcFirstLastPara="1" wrap="square" lIns="91425" tIns="91425" rIns="91425" bIns="91425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>
                <a:solidFill>
                  <a:srgbClr val="FF0000"/>
                </a:solidFill>
              </a:rPr>
              <a:t>Offer of Topics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575856" y="999750"/>
            <a:ext cx="9072300" cy="4989600"/>
          </a:xfrm>
          <a:prstGeom prst="rect">
            <a:avLst/>
          </a:prstGeom>
        </p:spPr>
        <p:txBody>
          <a:bodyPr spcFirstLastPara="1" wrap="square" lIns="91425" tIns="91425" rIns="91425" bIns="91425" anchor="t" anchorCtr="1">
            <a:noAutofit/>
          </a:bodyPr>
          <a:lstStyle/>
          <a:p>
            <a:pPr marL="457200" marR="0" lvl="0" indent="-431800" algn="l" rtl="0">
              <a:lnSpc>
                <a:spcPct val="150000"/>
              </a:lnSpc>
              <a:spcBef>
                <a:spcPts val="2265"/>
              </a:spcBef>
              <a:spcAft>
                <a:spcPts val="0"/>
              </a:spcAft>
              <a:buSzPts val="3200"/>
              <a:buAutoNum type="arabicPeriod"/>
            </a:pPr>
            <a:r>
              <a:rPr lang="en-GB" sz="3200" b="1"/>
              <a:t>Cloud </a:t>
            </a:r>
            <a:r>
              <a:rPr lang="en-GB" sz="3200"/>
              <a:t>(GD) - sharing online; quizzes</a:t>
            </a:r>
            <a:endParaRPr sz="3200"/>
          </a:p>
          <a:p>
            <a:pPr marL="457200" lvl="0" indent="-431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 sz="3200" b="1">
                <a:solidFill>
                  <a:schemeClr val="dk1"/>
                </a:solidFill>
              </a:rPr>
              <a:t>Project </a:t>
            </a:r>
            <a:r>
              <a:rPr lang="en-GB" sz="3200">
                <a:solidFill>
                  <a:schemeClr val="dk1"/>
                </a:solidFill>
              </a:rPr>
              <a:t>sites (Voki, Padlet, eTwinning, GD)</a:t>
            </a:r>
            <a:endParaRPr sz="3200" b="1">
              <a:solidFill>
                <a:schemeClr val="dk1"/>
              </a:solidFill>
            </a:endParaRPr>
          </a:p>
          <a:p>
            <a:pPr marL="457200" lvl="0" indent="-431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 sz="3200" b="1">
                <a:solidFill>
                  <a:schemeClr val="dk1"/>
                </a:solidFill>
              </a:rPr>
              <a:t>Dictionaries </a:t>
            </a:r>
            <a:r>
              <a:rPr lang="en-GB" sz="3200">
                <a:solidFill>
                  <a:schemeClr val="dk1"/>
                </a:solidFill>
              </a:rPr>
              <a:t>online (Farlex, Eng.Profile)</a:t>
            </a:r>
            <a:endParaRPr sz="3200">
              <a:solidFill>
                <a:schemeClr val="dk1"/>
              </a:solidFill>
            </a:endParaRPr>
          </a:p>
          <a:p>
            <a:pPr marL="457200" marR="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 sz="3200" b="1">
                <a:solidFill>
                  <a:schemeClr val="dk1"/>
                </a:solidFill>
              </a:rPr>
              <a:t>Prezi </a:t>
            </a:r>
            <a:r>
              <a:rPr lang="en-GB" sz="3200">
                <a:solidFill>
                  <a:schemeClr val="dk1"/>
                </a:solidFill>
              </a:rPr>
              <a:t>(presentations)</a:t>
            </a:r>
            <a:endParaRPr sz="3200" b="1">
              <a:solidFill>
                <a:schemeClr val="dk1"/>
              </a:solidFill>
            </a:endParaRPr>
          </a:p>
          <a:p>
            <a:pPr marL="457200" lvl="0" indent="-431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 sz="3200" b="1">
                <a:solidFill>
                  <a:schemeClr val="dk1"/>
                </a:solidFill>
              </a:rPr>
              <a:t>Kahoot; Quizlet </a:t>
            </a:r>
            <a:r>
              <a:rPr lang="en-GB" sz="3200">
                <a:solidFill>
                  <a:schemeClr val="dk1"/>
                </a:solidFill>
              </a:rPr>
              <a:t>(online quizzes)</a:t>
            </a:r>
            <a:endParaRPr sz="3200"/>
          </a:p>
          <a:p>
            <a:pPr marL="457200" marR="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 sz="3200" b="1"/>
              <a:t>Easy Class</a:t>
            </a:r>
            <a:r>
              <a:rPr lang="en-GB" sz="3200"/>
              <a:t> (managing groups and classes)</a:t>
            </a:r>
            <a:endParaRPr sz="3200"/>
          </a:p>
          <a:p>
            <a:pPr marL="457200" marR="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 sz="3200"/>
              <a:t>Online </a:t>
            </a:r>
            <a:r>
              <a:rPr lang="en-GB" sz="3200" b="1"/>
              <a:t>language games</a:t>
            </a:r>
            <a:r>
              <a:rPr lang="en-GB" sz="3200"/>
              <a:t> </a:t>
            </a:r>
            <a:r>
              <a:rPr lang="en-GB" sz="2900"/>
              <a:t>(Livemocha / Langevo)</a:t>
            </a:r>
            <a:endParaRPr sz="2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 idx="4294967295"/>
          </p:nvPr>
        </p:nvSpPr>
        <p:spPr>
          <a:xfrm>
            <a:off x="-50869" y="463775"/>
            <a:ext cx="90723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PADLET </a:t>
            </a:r>
            <a:r>
              <a:rPr lang="en-GB" sz="4400"/>
              <a:t>app</a:t>
            </a:r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4294967295"/>
          </p:nvPr>
        </p:nvSpPr>
        <p:spPr>
          <a:xfrm>
            <a:off x="-12" y="1860625"/>
            <a:ext cx="10182000" cy="2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215900" algn="ctr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endParaRPr sz="3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None/>
            </a:pPr>
            <a:r>
              <a:rPr lang="en-GB" sz="3600" b="1" u="sng">
                <a:solidFill>
                  <a:schemeClr val="hlink"/>
                </a:solidFill>
                <a:hlinkClick r:id="rId3"/>
              </a:rPr>
              <a:t>www.padlet.com</a:t>
            </a:r>
            <a:endParaRPr sz="3600" b="1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None/>
            </a:pPr>
            <a:endParaRPr sz="3600" b="1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rgbClr val="FF0000"/>
                </a:solidFill>
              </a:rPr>
              <a:t>Our link:  </a:t>
            </a:r>
            <a:endParaRPr sz="3600" b="1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rgbClr val="FF0000"/>
                </a:solidFill>
              </a:rPr>
              <a:t> </a:t>
            </a:r>
            <a:endParaRPr sz="36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415"/>
              </a:spcBef>
              <a:spcAft>
                <a:spcPts val="1415"/>
              </a:spcAft>
              <a:buNone/>
            </a:pPr>
            <a:endParaRPr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759</Words>
  <Application>Microsoft Office PowerPoint</Application>
  <PresentationFormat>Custom</PresentationFormat>
  <Paragraphs>185</Paragraphs>
  <Slides>25</Slides>
  <Notes>25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ICT in ESL classrooms</vt:lpstr>
      <vt:lpstr>You and ICT I</vt:lpstr>
      <vt:lpstr>You and ICT II</vt:lpstr>
      <vt:lpstr>Effective ICT use in ESL</vt:lpstr>
      <vt:lpstr>ESL areas and ICT</vt:lpstr>
      <vt:lpstr>Offer of topics</vt:lpstr>
      <vt:lpstr>Offer of Topics</vt:lpstr>
      <vt:lpstr>PADLET app</vt:lpstr>
      <vt:lpstr>Sharing</vt:lpstr>
      <vt:lpstr>COMPETITION :-D Searching online</vt:lpstr>
      <vt:lpstr>Sharing online</vt:lpstr>
      <vt:lpstr>Textbooks online</vt:lpstr>
      <vt:lpstr>ICT and language teaching</vt:lpstr>
      <vt:lpstr>Clever tools and more</vt:lpstr>
      <vt:lpstr>Dictionaries</vt:lpstr>
      <vt:lpstr>PowerPoint Presentation</vt:lpstr>
      <vt:lpstr>Online quiz / survey</vt:lpstr>
      <vt:lpstr>Smartphones in ESL</vt:lpstr>
      <vt:lpstr>(E-book) readers in class</vt:lpstr>
      <vt:lpstr>Online project platforms</vt:lpstr>
      <vt:lpstr>IWB</vt:lpstr>
      <vt:lpstr>Over to you :-)</vt:lpstr>
      <vt:lpstr>Reflection – I can ...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KOLAROVA, Dana</dc:creator>
  <cp:lastModifiedBy>KOLAROVA, Dana</cp:lastModifiedBy>
  <cp:revision>1</cp:revision>
  <dcterms:modified xsi:type="dcterms:W3CDTF">2018-04-25T11:53:03Z</dcterms:modified>
</cp:coreProperties>
</file>