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handoutMasterIdLst>
    <p:handoutMasterId r:id="rId20"/>
  </p:handoutMasterIdLst>
  <p:sldIdLst>
    <p:sldId id="648" r:id="rId2"/>
    <p:sldId id="623" r:id="rId3"/>
    <p:sldId id="547" r:id="rId4"/>
    <p:sldId id="624" r:id="rId5"/>
    <p:sldId id="651" r:id="rId6"/>
    <p:sldId id="643" r:id="rId7"/>
    <p:sldId id="631" r:id="rId8"/>
    <p:sldId id="656" r:id="rId9"/>
    <p:sldId id="645" r:id="rId10"/>
    <p:sldId id="646" r:id="rId11"/>
    <p:sldId id="647" r:id="rId12"/>
    <p:sldId id="630" r:id="rId13"/>
    <p:sldId id="649" r:id="rId14"/>
    <p:sldId id="652" r:id="rId15"/>
    <p:sldId id="653" r:id="rId16"/>
    <p:sldId id="655" r:id="rId17"/>
    <p:sldId id="650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1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216" autoAdjust="0"/>
    <p:restoredTop sz="94645" autoAdjust="0"/>
  </p:normalViewPr>
  <p:slideViewPr>
    <p:cSldViewPr>
      <p:cViewPr varScale="1">
        <p:scale>
          <a:sx n="128" d="100"/>
          <a:sy n="128" d="100"/>
        </p:scale>
        <p:origin x="75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C987F-6E42-4EFC-96A6-1A0C249370A6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1D23F-AFC2-4C5A-A131-90857FEF5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8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88244-60EE-4464-BB70-7D7F797E6970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87790-9596-4B3A-8622-727F6A00E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6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Rilling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87790-9596-4B3A-8622-727F6A00E4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93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Rilling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87790-9596-4B3A-8622-727F6A00E43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93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54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051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9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3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9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8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6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4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0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3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0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6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E237A8-233B-40C9-9F05-9280270F9F54}" type="datetimeFigureOut">
              <a:rPr lang="en-GB" smtClean="0">
                <a:solidFill>
                  <a:srgbClr val="D6ECFF"/>
                </a:solidFill>
              </a:rPr>
              <a:pPr/>
              <a:t>21/03/2015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C433437-53E8-4D2E-94D8-B2DDC041CF8C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08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546032" cy="914400"/>
          </a:xfrm>
        </p:spPr>
        <p:txBody>
          <a:bodyPr/>
          <a:lstStyle/>
          <a:p>
            <a:pPr algn="ctr"/>
            <a:r>
              <a:rPr lang="en-GB" sz="2400" b="1" dirty="0">
                <a:solidFill>
                  <a:srgbClr val="C1EEFF"/>
                </a:solidFill>
                <a:latin typeface="Calibri" charset="0"/>
                <a:cs typeface="Calibri" charset="0"/>
              </a:rPr>
              <a:t>ACERT Conference 21 March 2015</a:t>
            </a:r>
            <a:r>
              <a:rPr lang="en-GB" b="1" dirty="0">
                <a:solidFill>
                  <a:srgbClr val="FFFFFF"/>
                </a:solidFill>
                <a:latin typeface="Calibri" charset="0"/>
                <a:cs typeface="Calibri" charset="0"/>
              </a:rPr>
              <a:t/>
            </a:r>
            <a:br>
              <a:rPr lang="en-GB" b="1" dirty="0">
                <a:solidFill>
                  <a:srgbClr val="FFFFFF"/>
                </a:solidFill>
                <a:latin typeface="Calibri" charset="0"/>
                <a:cs typeface="Calibri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83560"/>
            <a:ext cx="8147248" cy="457200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sz="3600" b="1" dirty="0">
                <a:solidFill>
                  <a:srgbClr val="FFC000"/>
                </a:solidFill>
                <a:latin typeface="Calibri"/>
                <a:cs typeface="Calibri"/>
              </a:rPr>
              <a:t>Demand High: Are we challenging the full learning potential our students</a:t>
            </a:r>
            <a:r>
              <a:rPr lang="en-GB" sz="360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en-GB" sz="3600" dirty="0" smtClean="0">
                <a:solidFill>
                  <a:srgbClr val="FFC000"/>
                </a:solidFill>
                <a:latin typeface="Calibri"/>
                <a:cs typeface="Calibri"/>
              </a:rPr>
              <a:t>?</a:t>
            </a:r>
          </a:p>
          <a:p>
            <a:pPr algn="ctr"/>
            <a:endParaRPr lang="en-GB" sz="3200" b="1" dirty="0">
              <a:latin typeface="Calibri" charset="0"/>
              <a:cs typeface="Calibri" charset="0"/>
            </a:endParaRPr>
          </a:p>
          <a:p>
            <a:pPr marL="68580" indent="0" algn="ctr">
              <a:buNone/>
            </a:pPr>
            <a:r>
              <a:rPr lang="en-GB" sz="3600" b="1" dirty="0" smtClean="0">
                <a:solidFill>
                  <a:srgbClr val="C1EEFF"/>
                </a:solidFill>
                <a:latin typeface="Calibri" charset="0"/>
                <a:cs typeface="Calibri" charset="0"/>
              </a:rPr>
              <a:t>Adrian Underhill</a:t>
            </a:r>
          </a:p>
          <a:p>
            <a:pPr marL="68580" indent="0" algn="ctr">
              <a:buNone/>
            </a:pPr>
            <a:endParaRPr lang="en-GB" sz="2800" b="1" dirty="0" smtClean="0">
              <a:solidFill>
                <a:srgbClr val="FFC000"/>
              </a:solidFill>
              <a:latin typeface="Calibri" charset="0"/>
              <a:cs typeface="Calibri" charset="0"/>
            </a:endParaRPr>
          </a:p>
          <a:p>
            <a:pPr marL="68580" indent="0" algn="ctr">
              <a:buNone/>
            </a:pPr>
            <a:r>
              <a:rPr lang="en-GB" sz="3200" dirty="0" smtClean="0">
                <a:solidFill>
                  <a:srgbClr val="C1EEFF"/>
                </a:solidFill>
                <a:latin typeface="Calibri" charset="0"/>
                <a:cs typeface="Calibri" charset="0"/>
              </a:rPr>
              <a:t>Related </a:t>
            </a:r>
            <a:r>
              <a:rPr lang="en-GB" sz="3200" dirty="0">
                <a:solidFill>
                  <a:srgbClr val="C1EEFF"/>
                </a:solidFill>
                <a:latin typeface="Calibri" charset="0"/>
                <a:cs typeface="Calibri" charset="0"/>
              </a:rPr>
              <a:t>links:</a:t>
            </a:r>
          </a:p>
          <a:p>
            <a:pPr marL="68580" indent="0" algn="ctr">
              <a:buNone/>
            </a:pPr>
            <a:r>
              <a:rPr lang="en-GB" sz="3200" dirty="0" err="1">
                <a:solidFill>
                  <a:srgbClr val="C1EEFF"/>
                </a:solidFill>
                <a:latin typeface="Calibri" charset="0"/>
                <a:cs typeface="Calibri" charset="0"/>
              </a:rPr>
              <a:t>demandhighelt.wordpress.com</a:t>
            </a:r>
            <a:endParaRPr lang="en-GB" sz="3200" dirty="0">
              <a:solidFill>
                <a:srgbClr val="C1EEFF"/>
              </a:solidFill>
              <a:latin typeface="Calibri" charset="0"/>
              <a:cs typeface="Calibri" charset="0"/>
            </a:endParaRPr>
          </a:p>
          <a:p>
            <a:pPr marL="68580" indent="0" algn="ctr">
              <a:buNone/>
            </a:pPr>
            <a:r>
              <a:rPr lang="en-GB" sz="3200" dirty="0" err="1">
                <a:solidFill>
                  <a:srgbClr val="C1EEFF"/>
                </a:solidFill>
                <a:latin typeface="Calibri" charset="0"/>
                <a:cs typeface="Calibri" charset="0"/>
              </a:rPr>
              <a:t>facebook.com</a:t>
            </a:r>
            <a:r>
              <a:rPr lang="en-GB" sz="3200" dirty="0">
                <a:solidFill>
                  <a:srgbClr val="C1EEFF"/>
                </a:solidFill>
                <a:latin typeface="Calibri" charset="0"/>
                <a:cs typeface="Calibri" charset="0"/>
              </a:rPr>
              <a:t>/</a:t>
            </a:r>
            <a:r>
              <a:rPr lang="en-GB" sz="3200" dirty="0" err="1">
                <a:solidFill>
                  <a:srgbClr val="C1EEFF"/>
                </a:solidFill>
                <a:latin typeface="Calibri" charset="0"/>
                <a:cs typeface="Calibri" charset="0"/>
              </a:rPr>
              <a:t>demandhighelt</a:t>
            </a:r>
            <a:endParaRPr lang="en-GB" sz="3200" dirty="0">
              <a:solidFill>
                <a:srgbClr val="C1EEFF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24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914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C000"/>
                </a:solidFill>
                <a:latin typeface="Calibri"/>
                <a:cs typeface="Calibri"/>
              </a:rPr>
              <a:t>Upgrades 2: What upgrades can the class offer</a:t>
            </a:r>
            <a:endParaRPr lang="en-US" sz="3600" b="1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112568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Calibri"/>
                <a:cs typeface="Calibri"/>
              </a:rPr>
              <a:t>Is </a:t>
            </a:r>
            <a:r>
              <a:rPr lang="en-GB" sz="2800" dirty="0">
                <a:latin typeface="Calibri"/>
                <a:cs typeface="Calibri"/>
              </a:rPr>
              <a:t>that Ok? </a:t>
            </a:r>
            <a:endParaRPr lang="en-GB" sz="2800" dirty="0" smtClean="0">
              <a:latin typeface="Calibri"/>
              <a:cs typeface="Calibri"/>
            </a:endParaRPr>
          </a:p>
          <a:p>
            <a:r>
              <a:rPr lang="en-GB" sz="2800" dirty="0">
                <a:latin typeface="Calibri"/>
                <a:cs typeface="Calibri"/>
              </a:rPr>
              <a:t>Do you want to change it?</a:t>
            </a:r>
          </a:p>
          <a:p>
            <a:r>
              <a:rPr lang="en-GB" sz="2800" dirty="0">
                <a:latin typeface="Calibri"/>
                <a:cs typeface="Calibri"/>
              </a:rPr>
              <a:t>Are there any mistakes in that? </a:t>
            </a:r>
          </a:p>
          <a:p>
            <a:r>
              <a:rPr lang="en-GB" sz="2800" dirty="0">
                <a:latin typeface="Calibri"/>
                <a:cs typeface="Calibri"/>
              </a:rPr>
              <a:t>Yes? </a:t>
            </a:r>
            <a:r>
              <a:rPr lang="en-GB" sz="2800" dirty="0" smtClean="0">
                <a:latin typeface="Calibri"/>
                <a:cs typeface="Calibri"/>
              </a:rPr>
              <a:t>What?</a:t>
            </a:r>
          </a:p>
          <a:p>
            <a:r>
              <a:rPr lang="en-GB" sz="2800" dirty="0" smtClean="0">
                <a:latin typeface="Calibri"/>
                <a:cs typeface="Calibri"/>
              </a:rPr>
              <a:t>Who </a:t>
            </a:r>
            <a:r>
              <a:rPr lang="en-GB" sz="2800" dirty="0">
                <a:latin typeface="Calibri"/>
                <a:cs typeface="Calibri"/>
              </a:rPr>
              <a:t>likes this one?</a:t>
            </a:r>
          </a:p>
          <a:p>
            <a:r>
              <a:rPr lang="en-GB" sz="2800" dirty="0" smtClean="0">
                <a:latin typeface="Calibri"/>
                <a:cs typeface="Calibri"/>
              </a:rPr>
              <a:t>Do </a:t>
            </a:r>
            <a:r>
              <a:rPr lang="en-GB" sz="2800" dirty="0">
                <a:latin typeface="Calibri"/>
                <a:cs typeface="Calibri"/>
              </a:rPr>
              <a:t>you want to change it?</a:t>
            </a:r>
          </a:p>
          <a:p>
            <a:r>
              <a:rPr lang="en-GB" sz="2800" dirty="0" smtClean="0">
                <a:latin typeface="Calibri"/>
                <a:cs typeface="Calibri"/>
              </a:rPr>
              <a:t>Can </a:t>
            </a:r>
            <a:r>
              <a:rPr lang="en-GB" sz="2800" dirty="0">
                <a:latin typeface="Calibri"/>
                <a:cs typeface="Calibri"/>
              </a:rPr>
              <a:t>you write yours / hers on the board? </a:t>
            </a:r>
          </a:p>
          <a:p>
            <a:r>
              <a:rPr lang="en-GB" sz="2800" dirty="0">
                <a:latin typeface="Calibri"/>
                <a:cs typeface="Calibri"/>
              </a:rPr>
              <a:t>Ok let’s put these different ones on the board</a:t>
            </a:r>
            <a:r>
              <a:rPr lang="en-GB" sz="2800" dirty="0" smtClean="0">
                <a:latin typeface="Calibri"/>
                <a:cs typeface="Calibri"/>
              </a:rPr>
              <a:t>…</a:t>
            </a:r>
          </a:p>
          <a:p>
            <a:r>
              <a:rPr lang="en-GB" sz="2800" dirty="0" smtClean="0">
                <a:latin typeface="Calibri"/>
                <a:cs typeface="Calibri"/>
              </a:rPr>
              <a:t>OK</a:t>
            </a:r>
            <a:r>
              <a:rPr lang="en-GB" sz="2800" dirty="0">
                <a:latin typeface="Calibri"/>
                <a:cs typeface="Calibri"/>
              </a:rPr>
              <a:t>, now one of them is correct…which 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3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40960" cy="108012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Upgrades 3</a:t>
            </a:r>
            <a:r>
              <a:rPr lang="en-GB" sz="3600" b="1" dirty="0">
                <a:solidFill>
                  <a:srgbClr val="FFC000"/>
                </a:solidFill>
                <a:latin typeface="Calibri"/>
                <a:cs typeface="Calibri"/>
              </a:rPr>
              <a:t>:</a:t>
            </a: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 Micro technique for self upgrade</a:t>
            </a:r>
            <a:r>
              <a:rPr lang="en-GB" sz="3600" b="1" u="sng" dirty="0" smtClean="0">
                <a:solidFill>
                  <a:srgbClr val="FFC000"/>
                </a:solidFill>
                <a:latin typeface="Calibri"/>
                <a:cs typeface="Calibri"/>
              </a:rPr>
              <a:t/>
            </a:r>
            <a:br>
              <a:rPr lang="en-GB" sz="3600" b="1" u="sng" dirty="0" smtClean="0">
                <a:solidFill>
                  <a:srgbClr val="FFC000"/>
                </a:solidFill>
                <a:latin typeface="Calibri"/>
                <a:cs typeface="Calibri"/>
              </a:rPr>
            </a:br>
            <a:r>
              <a:rPr lang="en-GB" sz="3600" b="1" u="sng" dirty="0">
                <a:solidFill>
                  <a:srgbClr val="FFC000"/>
                </a:solidFill>
                <a:latin typeface="Calibri"/>
                <a:cs typeface="Calibri"/>
              </a:rPr>
              <a:t/>
            </a:r>
            <a:br>
              <a:rPr lang="en-GB" sz="3600" b="1" u="sng" dirty="0">
                <a:solidFill>
                  <a:srgbClr val="FFC000"/>
                </a:solidFill>
                <a:latin typeface="Calibri"/>
                <a:cs typeface="Calibri"/>
              </a:rPr>
            </a:br>
            <a:endParaRPr lang="en-GB" sz="2400" b="1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208912" cy="3456384"/>
          </a:xfrm>
        </p:spPr>
        <p:txBody>
          <a:bodyPr/>
          <a:lstStyle/>
          <a:p>
            <a:endParaRPr lang="en-GB" sz="2400" i="1" dirty="0" smtClean="0">
              <a:latin typeface="Calibri"/>
              <a:cs typeface="Calibri"/>
            </a:endParaRPr>
          </a:p>
          <a:p>
            <a:r>
              <a:rPr lang="en-GB" sz="2800" dirty="0" smtClean="0">
                <a:latin typeface="Calibri"/>
                <a:cs typeface="Calibri"/>
              </a:rPr>
              <a:t>Pause (gesture… St thinks…)</a:t>
            </a:r>
            <a:endParaRPr lang="en-GB" sz="2800" dirty="0">
              <a:latin typeface="Calibri"/>
              <a:cs typeface="Calibri"/>
            </a:endParaRPr>
          </a:p>
          <a:p>
            <a:r>
              <a:rPr lang="en-GB" sz="2800" dirty="0" smtClean="0">
                <a:latin typeface="Calibri"/>
                <a:cs typeface="Calibri"/>
              </a:rPr>
              <a:t>“Is </a:t>
            </a:r>
            <a:r>
              <a:rPr lang="en-GB" sz="2800" dirty="0">
                <a:latin typeface="Calibri"/>
                <a:cs typeface="Calibri"/>
              </a:rPr>
              <a:t>that </a:t>
            </a:r>
            <a:r>
              <a:rPr lang="en-GB" sz="2800" dirty="0" smtClean="0">
                <a:latin typeface="Calibri"/>
                <a:cs typeface="Calibri"/>
              </a:rPr>
              <a:t>OK?” (invitation to review?)</a:t>
            </a:r>
            <a:endParaRPr lang="en-GB" sz="2800" dirty="0">
              <a:latin typeface="Calibri"/>
              <a:cs typeface="Calibri"/>
            </a:endParaRPr>
          </a:p>
          <a:p>
            <a:r>
              <a:rPr lang="en-GB" sz="2800" dirty="0" smtClean="0">
                <a:latin typeface="Calibri"/>
                <a:cs typeface="Calibri"/>
              </a:rPr>
              <a:t>“Could </a:t>
            </a:r>
            <a:r>
              <a:rPr lang="en-GB" sz="2800" dirty="0">
                <a:latin typeface="Calibri"/>
                <a:cs typeface="Calibri"/>
              </a:rPr>
              <a:t>you say it </a:t>
            </a:r>
            <a:r>
              <a:rPr lang="en-GB" sz="2800" dirty="0" smtClean="0">
                <a:latin typeface="Calibri"/>
                <a:cs typeface="Calibri"/>
              </a:rPr>
              <a:t>again?” (opportunity to ‘hear self’)</a:t>
            </a:r>
            <a:endParaRPr lang="en-GB" sz="2800" dirty="0">
              <a:latin typeface="Calibri"/>
              <a:cs typeface="Calibri"/>
            </a:endParaRPr>
          </a:p>
          <a:p>
            <a:r>
              <a:rPr lang="en-GB" sz="2800" dirty="0" smtClean="0">
                <a:latin typeface="Calibri"/>
                <a:cs typeface="Calibri"/>
              </a:rPr>
              <a:t>“Say it very slowly…” (To prevent blurting)</a:t>
            </a:r>
            <a:endParaRPr lang="en-GB" sz="2800" dirty="0">
              <a:latin typeface="Calibri"/>
              <a:cs typeface="Calibri"/>
            </a:endParaRPr>
          </a:p>
          <a:p>
            <a:r>
              <a:rPr lang="en-GB" sz="2800" dirty="0" smtClean="0">
                <a:latin typeface="Calibri"/>
                <a:cs typeface="Calibri"/>
              </a:rPr>
              <a:t>“Do </a:t>
            </a:r>
            <a:r>
              <a:rPr lang="en-GB" sz="2800" dirty="0">
                <a:latin typeface="Calibri"/>
                <a:cs typeface="Calibri"/>
              </a:rPr>
              <a:t>you want to change anything</a:t>
            </a:r>
            <a:r>
              <a:rPr lang="en-GB" sz="2800" dirty="0" smtClean="0">
                <a:latin typeface="Calibri"/>
                <a:cs typeface="Calibri"/>
              </a:rPr>
              <a:t>?”</a:t>
            </a: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7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52928" cy="1368152"/>
          </a:xfrm>
        </p:spPr>
        <p:txBody>
          <a:bodyPr/>
          <a:lstStyle/>
          <a:p>
            <a:pPr marL="68580" indent="0"/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Upgrades 4: </a:t>
            </a:r>
            <a:r>
              <a:rPr lang="en-GB" sz="3600" b="1" dirty="0">
                <a:solidFill>
                  <a:srgbClr val="FFC000"/>
                </a:solidFill>
                <a:latin typeface="Calibri"/>
                <a:cs typeface="Calibri"/>
              </a:rPr>
              <a:t>Multiple </a:t>
            </a: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‘do-able demands’</a:t>
            </a:r>
            <a:endParaRPr lang="en-GB" sz="36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58112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To St </a:t>
            </a:r>
            <a:r>
              <a:rPr lang="en-GB" sz="2800" dirty="0">
                <a:latin typeface="Calibri"/>
                <a:cs typeface="Calibri"/>
              </a:rPr>
              <a:t>A: </a:t>
            </a:r>
            <a:r>
              <a:rPr lang="en-GB" sz="2800" dirty="0" smtClean="0">
                <a:latin typeface="Calibri"/>
                <a:cs typeface="Calibri"/>
              </a:rPr>
              <a:t>How many words …?</a:t>
            </a: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To St B:  Say </a:t>
            </a:r>
            <a:r>
              <a:rPr lang="en-GB" sz="2800" dirty="0">
                <a:latin typeface="Calibri"/>
                <a:cs typeface="Calibri"/>
              </a:rPr>
              <a:t>it </a:t>
            </a:r>
            <a:r>
              <a:rPr lang="en-GB" sz="2800" dirty="0" smtClean="0">
                <a:latin typeface="Calibri"/>
                <a:cs typeface="Calibri"/>
              </a:rPr>
              <a:t>faster </a:t>
            </a: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C </a:t>
            </a:r>
            <a:r>
              <a:rPr lang="en-GB" sz="2800" dirty="0" smtClean="0">
                <a:latin typeface="Calibri"/>
                <a:cs typeface="Calibri"/>
              </a:rPr>
              <a:t> Slower </a:t>
            </a:r>
            <a:r>
              <a:rPr lang="en-GB" sz="2800" dirty="0">
                <a:latin typeface="Calibri"/>
                <a:cs typeface="Calibri"/>
              </a:rPr>
              <a:t>and more clearly, </a:t>
            </a: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D </a:t>
            </a:r>
            <a:r>
              <a:rPr lang="en-GB" sz="2800" dirty="0" smtClean="0">
                <a:latin typeface="Calibri"/>
                <a:cs typeface="Calibri"/>
              </a:rPr>
              <a:t> Where </a:t>
            </a:r>
            <a:r>
              <a:rPr lang="en-GB" sz="2800" dirty="0">
                <a:latin typeface="Calibri"/>
                <a:cs typeface="Calibri"/>
              </a:rPr>
              <a:t>is the </a:t>
            </a:r>
            <a:r>
              <a:rPr lang="en-GB" sz="2800" dirty="0" smtClean="0">
                <a:latin typeface="Calibri"/>
                <a:cs typeface="Calibri"/>
              </a:rPr>
              <a:t>stress?</a:t>
            </a: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E </a:t>
            </a:r>
            <a:r>
              <a:rPr lang="en-GB" sz="2800" dirty="0" smtClean="0">
                <a:latin typeface="Calibri"/>
                <a:cs typeface="Calibri"/>
              </a:rPr>
              <a:t> Yes, now join </a:t>
            </a:r>
            <a:r>
              <a:rPr lang="en-GB" sz="2800" dirty="0">
                <a:latin typeface="Calibri"/>
                <a:cs typeface="Calibri"/>
              </a:rPr>
              <a:t>the words </a:t>
            </a:r>
            <a:r>
              <a:rPr lang="en-GB" sz="2800" dirty="0" smtClean="0">
                <a:latin typeface="Calibri"/>
                <a:cs typeface="Calibri"/>
              </a:rPr>
              <a:t>together …</a:t>
            </a: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F </a:t>
            </a:r>
            <a:r>
              <a:rPr lang="en-GB" sz="2800" dirty="0" smtClean="0">
                <a:latin typeface="Calibri"/>
                <a:cs typeface="Calibri"/>
              </a:rPr>
              <a:t> You </a:t>
            </a:r>
            <a:r>
              <a:rPr lang="en-GB" sz="2800" dirty="0">
                <a:latin typeface="Calibri"/>
                <a:cs typeface="Calibri"/>
              </a:rPr>
              <a:t>need another </a:t>
            </a:r>
            <a:r>
              <a:rPr lang="en-GB" sz="2800" dirty="0" smtClean="0">
                <a:latin typeface="Calibri"/>
                <a:cs typeface="Calibri"/>
              </a:rPr>
              <a:t>word… </a:t>
            </a: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G  </a:t>
            </a:r>
            <a:r>
              <a:rPr lang="en-GB" sz="2800" dirty="0">
                <a:latin typeface="Calibri"/>
                <a:cs typeface="Calibri"/>
              </a:rPr>
              <a:t>Take a word </a:t>
            </a:r>
            <a:r>
              <a:rPr lang="en-GB" sz="2800" dirty="0" smtClean="0">
                <a:latin typeface="Calibri"/>
                <a:cs typeface="Calibri"/>
              </a:rPr>
              <a:t>out…</a:t>
            </a: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H </a:t>
            </a:r>
            <a:r>
              <a:rPr lang="en-GB" sz="2800" dirty="0" smtClean="0">
                <a:latin typeface="Calibri"/>
                <a:cs typeface="Calibri"/>
              </a:rPr>
              <a:t> Say </a:t>
            </a:r>
            <a:r>
              <a:rPr lang="en-GB" sz="2800" dirty="0">
                <a:latin typeface="Calibri"/>
                <a:cs typeface="Calibri"/>
              </a:rPr>
              <a:t>it with </a:t>
            </a:r>
            <a:r>
              <a:rPr lang="en-GB" sz="2800" dirty="0" smtClean="0">
                <a:latin typeface="Calibri"/>
                <a:cs typeface="Calibri"/>
              </a:rPr>
              <a:t>interest!</a:t>
            </a:r>
          </a:p>
        </p:txBody>
      </p:sp>
    </p:spTree>
    <p:extLst>
      <p:ext uri="{BB962C8B-B14F-4D97-AF65-F5344CB8AC3E}">
        <p14:creationId xmlns:p14="http://schemas.microsoft.com/office/powerpoint/2010/main" val="315568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rgbClr val="FFC000"/>
                </a:solidFill>
                <a:latin typeface="Calibri"/>
                <a:cs typeface="Calibri"/>
              </a:rPr>
              <a:t>Upgrades 4: </a:t>
            </a: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Continued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83560"/>
            <a:ext cx="8424936" cy="4572000"/>
          </a:xfrm>
        </p:spPr>
        <p:txBody>
          <a:bodyPr/>
          <a:lstStyle/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I  Whisper it, </a:t>
            </a: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J  Make it a question, </a:t>
            </a: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K  Change it!</a:t>
            </a: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L  Change one word </a:t>
            </a: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M  Look at your pronunciation</a:t>
            </a: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N  That’s correct, but now In English!</a:t>
            </a: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O  All of you…find another way to say the same thing…</a:t>
            </a:r>
          </a:p>
          <a:p>
            <a:pPr marL="68580" indent="0">
              <a:buNone/>
            </a:pPr>
            <a:r>
              <a:rPr lang="en-GB" sz="3200" dirty="0">
                <a:solidFill>
                  <a:srgbClr val="FFC000"/>
                </a:solidFill>
                <a:latin typeface="Calibri"/>
                <a:cs typeface="Calibri"/>
              </a:rPr>
              <a:t>Options: individual; 121 </a:t>
            </a:r>
            <a:r>
              <a:rPr lang="en-GB" sz="3200" dirty="0" smtClean="0">
                <a:solidFill>
                  <a:srgbClr val="FFC000"/>
                </a:solidFill>
                <a:latin typeface="Calibri"/>
                <a:cs typeface="Calibri"/>
              </a:rPr>
              <a:t>ITG; whole </a:t>
            </a:r>
            <a:r>
              <a:rPr lang="en-GB" sz="3200" dirty="0">
                <a:solidFill>
                  <a:srgbClr val="FFC000"/>
                </a:solidFill>
                <a:latin typeface="Calibri"/>
                <a:cs typeface="Calibri"/>
              </a:rPr>
              <a:t>group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9144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Inner Workbench: Pre-installed DH facility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83560"/>
            <a:ext cx="8363272" cy="4572000"/>
          </a:xfrm>
        </p:spPr>
        <p:txBody>
          <a:bodyPr/>
          <a:lstStyle/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The inner ear to work on a model given by the teacher</a:t>
            </a:r>
          </a:p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Inner voice to create and rehearse a spoken response</a:t>
            </a:r>
          </a:p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I</a:t>
            </a:r>
            <a:r>
              <a:rPr lang="en-GB" sz="2800" dirty="0" smtClean="0">
                <a:latin typeface="Calibri"/>
                <a:cs typeface="Calibri"/>
              </a:rPr>
              <a:t>n-depth observation of the form of the utterance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5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12064"/>
            <a:ext cx="8568952" cy="914400"/>
          </a:xfrm>
        </p:spPr>
        <p:txBody>
          <a:bodyPr/>
          <a:lstStyle/>
          <a:p>
            <a:r>
              <a:rPr lang="en-GB" sz="3600" b="1" dirty="0">
                <a:solidFill>
                  <a:srgbClr val="FFC000"/>
                </a:solidFill>
                <a:latin typeface="Calibri"/>
                <a:cs typeface="Calibri"/>
              </a:rPr>
              <a:t>Further Demand </a:t>
            </a: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High Interventions</a:t>
            </a:r>
            <a:r>
              <a:rPr lang="en-GB" sz="3600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endParaRPr lang="en-US" sz="3600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83560"/>
            <a:ext cx="8363272" cy="4572000"/>
          </a:xfrm>
        </p:spPr>
        <p:txBody>
          <a:bodyPr/>
          <a:lstStyle/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Finger correction: Word order to fluency</a:t>
            </a:r>
          </a:p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Fat grammar 1: Substituting words</a:t>
            </a:r>
          </a:p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Fat grammar 2: Playing with word order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5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12064"/>
            <a:ext cx="7992888" cy="9144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Demand High tips</a:t>
            </a:r>
            <a:endParaRPr lang="en-US" sz="3600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83560"/>
            <a:ext cx="7920880" cy="4572000"/>
          </a:xfrm>
        </p:spPr>
        <p:txBody>
          <a:bodyPr/>
          <a:lstStyle/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Employ 121 in a group</a:t>
            </a:r>
          </a:p>
          <a:p>
            <a:pPr marL="68580" indent="0">
              <a:buNone/>
            </a:pPr>
            <a:endParaRPr lang="en-GB" sz="2800" dirty="0" smtClean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Mistakes ARE the syllabus</a:t>
            </a: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endParaRPr lang="en-GB" sz="2800" dirty="0" smtClean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Treat mistakes like friends – revisit them</a:t>
            </a:r>
          </a:p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Practice without repetition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4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546032" cy="914400"/>
          </a:xfrm>
        </p:spPr>
        <p:txBody>
          <a:bodyPr/>
          <a:lstStyle/>
          <a:p>
            <a:pPr algn="ctr"/>
            <a:r>
              <a:rPr lang="en-GB" sz="2400" b="1" dirty="0">
                <a:solidFill>
                  <a:srgbClr val="C1EEFF"/>
                </a:solidFill>
                <a:latin typeface="Calibri" charset="0"/>
                <a:cs typeface="Calibri" charset="0"/>
              </a:rPr>
              <a:t>ACERT Conference 21 March 2015</a:t>
            </a:r>
            <a:r>
              <a:rPr lang="en-GB" b="1" dirty="0">
                <a:solidFill>
                  <a:srgbClr val="FFFFFF"/>
                </a:solidFill>
                <a:latin typeface="Calibri" charset="0"/>
                <a:cs typeface="Calibri" charset="0"/>
              </a:rPr>
              <a:t/>
            </a:r>
            <a:br>
              <a:rPr lang="en-GB" b="1" dirty="0">
                <a:solidFill>
                  <a:srgbClr val="FFFFFF"/>
                </a:solidFill>
                <a:latin typeface="Calibri" charset="0"/>
                <a:cs typeface="Calibri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5014792"/>
          </a:xfrm>
        </p:spPr>
        <p:txBody>
          <a:bodyPr/>
          <a:lstStyle/>
          <a:p>
            <a:pPr marL="68580" indent="0" algn="ctr">
              <a:buNone/>
            </a:pPr>
            <a:r>
              <a:rPr lang="en-US" sz="2400" b="1" dirty="0">
                <a:solidFill>
                  <a:srgbClr val="FFC000"/>
                </a:solidFill>
                <a:latin typeface="Calibri"/>
                <a:cs typeface="Calibri"/>
              </a:rPr>
              <a:t>Demand High: Are we </a:t>
            </a:r>
            <a:r>
              <a:rPr lang="en-US" sz="2400" b="1" dirty="0" smtClean="0">
                <a:solidFill>
                  <a:srgbClr val="FFC000"/>
                </a:solidFill>
                <a:latin typeface="Calibri"/>
                <a:cs typeface="Calibri"/>
              </a:rPr>
              <a:t>challenging</a:t>
            </a:r>
          </a:p>
          <a:p>
            <a:pPr marL="68580" indent="0" algn="ctr">
              <a:buNone/>
            </a:pPr>
            <a:r>
              <a:rPr lang="en-US" sz="2400" b="1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Calibri"/>
                <a:cs typeface="Calibri"/>
              </a:rPr>
              <a:t>the full learning potential our students</a:t>
            </a:r>
            <a:r>
              <a:rPr lang="en-GB" sz="240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en-GB" sz="2400" dirty="0" smtClean="0">
                <a:solidFill>
                  <a:srgbClr val="FFC000"/>
                </a:solidFill>
                <a:latin typeface="Calibri"/>
                <a:cs typeface="Calibri"/>
              </a:rPr>
              <a:t>?</a:t>
            </a:r>
          </a:p>
          <a:p>
            <a:pPr marL="68580" indent="0" algn="ctr">
              <a:buNone/>
            </a:pPr>
            <a:endParaRPr lang="en-GB" sz="2400" dirty="0" smtClean="0">
              <a:solidFill>
                <a:srgbClr val="FFC000"/>
              </a:solidFill>
            </a:endParaRPr>
          </a:p>
          <a:p>
            <a:pPr marL="68580" indent="0" algn="ctr">
              <a:buNone/>
            </a:pPr>
            <a:r>
              <a:rPr lang="en-GB" sz="3600" b="1" dirty="0" smtClean="0">
                <a:latin typeface="Calibri" charset="0"/>
                <a:cs typeface="Calibri" charset="0"/>
              </a:rPr>
              <a:t>Thank you!</a:t>
            </a:r>
          </a:p>
          <a:p>
            <a:pPr marL="68580" indent="0" algn="ctr">
              <a:buNone/>
            </a:pPr>
            <a:endParaRPr lang="en-GB" sz="3600" b="1" dirty="0">
              <a:latin typeface="Calibri" charset="0"/>
              <a:cs typeface="Calibri" charset="0"/>
            </a:endParaRPr>
          </a:p>
          <a:p>
            <a:pPr marL="68580" indent="0" algn="ctr">
              <a:buNone/>
            </a:pPr>
            <a:r>
              <a:rPr lang="en-GB" sz="2800" b="1" dirty="0" smtClean="0">
                <a:solidFill>
                  <a:srgbClr val="C1EEFF"/>
                </a:solidFill>
                <a:latin typeface="Calibri" charset="0"/>
                <a:cs typeface="Calibri" charset="0"/>
              </a:rPr>
              <a:t>Adrian Underhill</a:t>
            </a:r>
            <a:endParaRPr lang="en-GB" sz="2800" b="1" dirty="0" smtClean="0">
              <a:solidFill>
                <a:srgbClr val="FFC000"/>
              </a:solidFill>
              <a:latin typeface="Calibri" charset="0"/>
              <a:cs typeface="Calibri" charset="0"/>
            </a:endParaRPr>
          </a:p>
          <a:p>
            <a:pPr marL="68580" indent="0" algn="ctr">
              <a:buNone/>
            </a:pPr>
            <a:r>
              <a:rPr lang="en-GB" sz="3200" dirty="0" smtClean="0">
                <a:solidFill>
                  <a:srgbClr val="C1EEFF"/>
                </a:solidFill>
                <a:latin typeface="Calibri" charset="0"/>
                <a:cs typeface="Calibri" charset="0"/>
              </a:rPr>
              <a:t>Related </a:t>
            </a:r>
            <a:r>
              <a:rPr lang="en-GB" sz="3200" dirty="0">
                <a:solidFill>
                  <a:srgbClr val="C1EEFF"/>
                </a:solidFill>
                <a:latin typeface="Calibri" charset="0"/>
                <a:cs typeface="Calibri" charset="0"/>
              </a:rPr>
              <a:t>links:</a:t>
            </a:r>
          </a:p>
          <a:p>
            <a:pPr marL="68580" indent="0" algn="ctr">
              <a:buNone/>
            </a:pPr>
            <a:r>
              <a:rPr lang="en-GB" sz="3200" dirty="0" err="1">
                <a:solidFill>
                  <a:srgbClr val="C1EEFF"/>
                </a:solidFill>
                <a:latin typeface="Calibri" charset="0"/>
                <a:cs typeface="Calibri" charset="0"/>
              </a:rPr>
              <a:t>demandhighelt.wordpress.com</a:t>
            </a:r>
            <a:endParaRPr lang="en-GB" sz="3200" dirty="0">
              <a:solidFill>
                <a:srgbClr val="C1EEFF"/>
              </a:solidFill>
              <a:latin typeface="Calibri" charset="0"/>
              <a:cs typeface="Calibri" charset="0"/>
            </a:endParaRPr>
          </a:p>
          <a:p>
            <a:pPr marL="68580" indent="0" algn="ctr">
              <a:buNone/>
            </a:pPr>
            <a:r>
              <a:rPr lang="en-GB" sz="3200" dirty="0" err="1">
                <a:solidFill>
                  <a:srgbClr val="C1EEFF"/>
                </a:solidFill>
                <a:latin typeface="Calibri" charset="0"/>
                <a:cs typeface="Calibri" charset="0"/>
              </a:rPr>
              <a:t>facebook.com</a:t>
            </a:r>
            <a:r>
              <a:rPr lang="en-GB" sz="3200" dirty="0">
                <a:solidFill>
                  <a:srgbClr val="C1EEFF"/>
                </a:solidFill>
                <a:latin typeface="Calibri" charset="0"/>
                <a:cs typeface="Calibri" charset="0"/>
              </a:rPr>
              <a:t>/</a:t>
            </a:r>
            <a:r>
              <a:rPr lang="en-GB" sz="3200" dirty="0" err="1">
                <a:solidFill>
                  <a:srgbClr val="C1EEFF"/>
                </a:solidFill>
                <a:latin typeface="Calibri" charset="0"/>
                <a:cs typeface="Calibri" charset="0"/>
              </a:rPr>
              <a:t>demandhighelt</a:t>
            </a:r>
            <a:endParaRPr lang="en-GB" sz="3200" dirty="0">
              <a:solidFill>
                <a:srgbClr val="C1EEFF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1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6048672"/>
          </a:xfrm>
        </p:spPr>
        <p:txBody>
          <a:bodyPr>
            <a:normAutofit lnSpcReduction="10000"/>
          </a:bodyPr>
          <a:lstStyle/>
          <a:p>
            <a:pPr marL="68580" indent="0" fontAlgn="base">
              <a:buNone/>
            </a:pPr>
            <a:r>
              <a:rPr lang="en-GB" sz="3900" b="1" dirty="0" smtClean="0">
                <a:solidFill>
                  <a:srgbClr val="FFC000"/>
                </a:solidFill>
                <a:latin typeface="Calibri"/>
                <a:cs typeface="Calibri"/>
              </a:rPr>
              <a:t>What </a:t>
            </a:r>
            <a:r>
              <a:rPr lang="en-GB" sz="3900" b="1" dirty="0">
                <a:solidFill>
                  <a:srgbClr val="FFC000"/>
                </a:solidFill>
                <a:latin typeface="Calibri"/>
                <a:cs typeface="Calibri"/>
              </a:rPr>
              <a:t>is Demand-High</a:t>
            </a:r>
            <a:r>
              <a:rPr lang="en-GB" sz="3900" b="1" dirty="0" smtClean="0">
                <a:solidFill>
                  <a:srgbClr val="FFC000"/>
                </a:solidFill>
                <a:latin typeface="Calibri"/>
                <a:cs typeface="Calibri"/>
              </a:rPr>
              <a:t>?</a:t>
            </a:r>
            <a:endParaRPr lang="en-GB" sz="3900" b="1" dirty="0" smtClean="0">
              <a:latin typeface="Calibri"/>
              <a:cs typeface="Calibri"/>
            </a:endParaRPr>
          </a:p>
          <a:p>
            <a:pPr fontAlgn="base"/>
            <a:endParaRPr lang="en-GB" sz="2600" dirty="0" smtClean="0">
              <a:latin typeface="Calibri"/>
              <a:cs typeface="Calibri"/>
            </a:endParaRPr>
          </a:p>
          <a:p>
            <a:pPr fontAlgn="base"/>
            <a:r>
              <a:rPr lang="en-GB" dirty="0" smtClean="0">
                <a:latin typeface="Calibri"/>
                <a:cs typeface="Calibri"/>
              </a:rPr>
              <a:t>Are </a:t>
            </a:r>
            <a:r>
              <a:rPr lang="en-GB" dirty="0">
                <a:latin typeface="Calibri"/>
                <a:cs typeface="Calibri"/>
              </a:rPr>
              <a:t>my learners capable of more?</a:t>
            </a:r>
          </a:p>
          <a:p>
            <a:pPr fontAlgn="base"/>
            <a:r>
              <a:rPr lang="en-US" dirty="0" smtClean="0">
                <a:latin typeface="Calibri"/>
                <a:ea typeface="ＭＳ Ｐゴシック" charset="0"/>
                <a:cs typeface="Calibri"/>
              </a:rPr>
              <a:t>Are 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we “</a:t>
            </a:r>
            <a:r>
              <a:rPr lang="en-US" altLang="ja-JP" dirty="0">
                <a:latin typeface="Calibri"/>
                <a:ea typeface="ＭＳ Ｐゴシック" charset="0"/>
                <a:cs typeface="Calibri"/>
              </a:rPr>
              <a:t>covering material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” rather than focusing on the potential for deep learning?</a:t>
            </a:r>
          </a:p>
          <a:p>
            <a:pPr fontAlgn="base"/>
            <a:r>
              <a:rPr lang="en-US" dirty="0">
                <a:latin typeface="Calibri"/>
                <a:cs typeface="Calibri"/>
              </a:rPr>
              <a:t>Do </a:t>
            </a:r>
            <a:r>
              <a:rPr lang="en-US" dirty="0" smtClean="0">
                <a:latin typeface="Calibri"/>
                <a:cs typeface="Calibri"/>
              </a:rPr>
              <a:t>we attend </a:t>
            </a:r>
            <a:r>
              <a:rPr lang="en-US" dirty="0">
                <a:latin typeface="Calibri"/>
                <a:cs typeface="Calibri"/>
              </a:rPr>
              <a:t>to the </a:t>
            </a:r>
            <a:r>
              <a:rPr lang="en-US" dirty="0" smtClean="0">
                <a:latin typeface="Calibri"/>
                <a:cs typeface="Calibri"/>
              </a:rPr>
              <a:t>task </a:t>
            </a:r>
            <a:r>
              <a:rPr lang="en-US" dirty="0">
                <a:latin typeface="Calibri"/>
                <a:cs typeface="Calibri"/>
              </a:rPr>
              <a:t>rather than to the learning? </a:t>
            </a:r>
            <a:endParaRPr lang="en-GB" dirty="0">
              <a:latin typeface="Calibri"/>
              <a:cs typeface="Calibri"/>
            </a:endParaRPr>
          </a:p>
          <a:p>
            <a:pPr fontAlgn="base"/>
            <a:r>
              <a:rPr lang="en-GB" dirty="0" smtClean="0">
                <a:latin typeface="Calibri"/>
                <a:cs typeface="Calibri"/>
              </a:rPr>
              <a:t>Do I rely on </a:t>
            </a:r>
            <a:r>
              <a:rPr lang="en-GB" i="1" dirty="0">
                <a:latin typeface="Calibri"/>
                <a:cs typeface="Calibri"/>
              </a:rPr>
              <a:t>the task do the teaching</a:t>
            </a:r>
            <a:r>
              <a:rPr lang="en-GB" dirty="0" smtClean="0">
                <a:latin typeface="Calibri"/>
                <a:cs typeface="Calibri"/>
              </a:rPr>
              <a:t>?</a:t>
            </a:r>
          </a:p>
          <a:p>
            <a:pPr fontAlgn="base"/>
            <a:r>
              <a:rPr lang="en-GB" dirty="0">
                <a:latin typeface="Calibri"/>
                <a:cs typeface="Calibri"/>
              </a:rPr>
              <a:t>Would they learn more if I demanded </a:t>
            </a:r>
            <a:r>
              <a:rPr lang="en-GB" dirty="0" smtClean="0">
                <a:latin typeface="Calibri"/>
                <a:cs typeface="Calibri"/>
              </a:rPr>
              <a:t>more? </a:t>
            </a:r>
          </a:p>
          <a:p>
            <a:pPr fontAlgn="base"/>
            <a:r>
              <a:rPr lang="en-GB" dirty="0" smtClean="0">
                <a:latin typeface="Calibri"/>
                <a:cs typeface="Calibri"/>
              </a:rPr>
              <a:t>How </a:t>
            </a:r>
            <a:r>
              <a:rPr lang="en-GB" dirty="0">
                <a:latin typeface="Calibri"/>
                <a:cs typeface="Calibri"/>
              </a:rPr>
              <a:t>could I do that</a:t>
            </a:r>
            <a:r>
              <a:rPr lang="en-GB" dirty="0" smtClean="0">
                <a:latin typeface="Calibri"/>
                <a:cs typeface="Calibri"/>
              </a:rPr>
              <a:t>?</a:t>
            </a:r>
            <a:endParaRPr lang="en-GB" dirty="0">
              <a:latin typeface="Calibri"/>
              <a:cs typeface="Calibri"/>
            </a:endParaRPr>
          </a:p>
          <a:p>
            <a:r>
              <a:rPr lang="en-GB" dirty="0" smtClean="0">
                <a:latin typeface="Calibri"/>
                <a:cs typeface="Calibri"/>
              </a:rPr>
              <a:t>Could I tweak what </a:t>
            </a:r>
            <a:r>
              <a:rPr lang="en-GB" dirty="0">
                <a:latin typeface="Calibri"/>
                <a:cs typeface="Calibri"/>
              </a:rPr>
              <a:t>I </a:t>
            </a:r>
            <a:r>
              <a:rPr lang="en-GB" dirty="0" smtClean="0">
                <a:latin typeface="Calibri"/>
                <a:cs typeface="Calibri"/>
              </a:rPr>
              <a:t>do </a:t>
            </a:r>
            <a:r>
              <a:rPr lang="en-GB" dirty="0">
                <a:latin typeface="Calibri"/>
                <a:cs typeface="Calibri"/>
              </a:rPr>
              <a:t>to meet each student at their learning edge?</a:t>
            </a:r>
          </a:p>
          <a:p>
            <a:endParaRPr lang="en-GB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236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19256" cy="58068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b="1" dirty="0">
                <a:solidFill>
                  <a:srgbClr val="FFC000"/>
                </a:solidFill>
                <a:latin typeface="Calibri"/>
                <a:cs typeface="Calibri"/>
              </a:rPr>
              <a:t>Demand </a:t>
            </a:r>
            <a:r>
              <a:rPr lang="en-US" sz="3600" b="1" dirty="0" smtClean="0">
                <a:solidFill>
                  <a:srgbClr val="FFC000"/>
                </a:solidFill>
                <a:latin typeface="Calibri"/>
                <a:cs typeface="Calibri"/>
              </a:rPr>
              <a:t>High involves…</a:t>
            </a:r>
          </a:p>
          <a:p>
            <a:pPr marL="68580" indent="0"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Using </a:t>
            </a:r>
            <a:r>
              <a:rPr lang="en-US" sz="2800" dirty="0">
                <a:latin typeface="Calibri"/>
                <a:cs typeface="Calibri"/>
              </a:rPr>
              <a:t>any activity to challenge each student at their own learning </a:t>
            </a:r>
            <a:r>
              <a:rPr lang="en-US" sz="2800" dirty="0" smtClean="0">
                <a:latin typeface="Calibri"/>
                <a:cs typeface="Calibri"/>
              </a:rPr>
              <a:t>edge</a:t>
            </a:r>
          </a:p>
          <a:p>
            <a:endParaRPr lang="en-GB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Making doable demands</a:t>
            </a:r>
          </a:p>
          <a:p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 Differential </a:t>
            </a:r>
            <a:r>
              <a:rPr lang="en-US" sz="2800" dirty="0">
                <a:latin typeface="Calibri"/>
                <a:cs typeface="Calibri"/>
              </a:rPr>
              <a:t>responses </a:t>
            </a:r>
            <a:r>
              <a:rPr lang="en-US" sz="2800" dirty="0" smtClean="0">
                <a:latin typeface="Calibri"/>
                <a:cs typeface="Calibri"/>
              </a:rPr>
              <a:t>rather than differential tasks</a:t>
            </a:r>
          </a:p>
          <a:p>
            <a:endParaRPr lang="en-US" sz="2800" i="1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 DH is </a:t>
            </a:r>
            <a:r>
              <a:rPr lang="en-US" sz="2800" dirty="0">
                <a:latin typeface="Calibri"/>
                <a:cs typeface="Calibri"/>
              </a:rPr>
              <a:t>a teacher </a:t>
            </a:r>
            <a:r>
              <a:rPr lang="en-US" sz="2800" dirty="0" smtClean="0">
                <a:latin typeface="Calibri"/>
                <a:cs typeface="Calibri"/>
              </a:rPr>
              <a:t>quality </a:t>
            </a:r>
            <a:r>
              <a:rPr lang="en-US" sz="2800" dirty="0">
                <a:latin typeface="Calibri"/>
                <a:cs typeface="Calibri"/>
              </a:rPr>
              <a:t>rather than a resources quality</a:t>
            </a:r>
            <a:r>
              <a:rPr lang="en-GB" sz="2800" dirty="0">
                <a:latin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698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80920" cy="648920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A place to start Demand High is… </a:t>
            </a:r>
          </a:p>
          <a:p>
            <a:pPr marL="68580" indent="0">
              <a:buNone/>
            </a:pPr>
            <a:endParaRPr lang="en-GB" sz="2400" dirty="0"/>
          </a:p>
          <a:p>
            <a:pPr marL="68580" indent="0">
              <a:buNone/>
            </a:pPr>
            <a:endParaRPr lang="en-GB" sz="2800" dirty="0" smtClean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in the </a:t>
            </a:r>
            <a:r>
              <a:rPr lang="en-GB" sz="2800" dirty="0">
                <a:latin typeface="Calibri"/>
                <a:cs typeface="Calibri"/>
              </a:rPr>
              <a:t>oral phase </a:t>
            </a:r>
            <a:r>
              <a:rPr lang="en-GB" sz="2800" dirty="0" smtClean="0">
                <a:latin typeface="Calibri"/>
                <a:cs typeface="Calibri"/>
              </a:rPr>
              <a:t>“Checking the answers”</a:t>
            </a: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when </a:t>
            </a:r>
            <a:r>
              <a:rPr lang="en-GB" sz="2800" dirty="0">
                <a:latin typeface="Calibri"/>
                <a:cs typeface="Calibri"/>
              </a:rPr>
              <a:t>students are sharing their </a:t>
            </a:r>
            <a:r>
              <a:rPr lang="en-GB" sz="2800" dirty="0" smtClean="0">
                <a:latin typeface="Calibri"/>
                <a:cs typeface="Calibri"/>
              </a:rPr>
              <a:t>responses</a:t>
            </a:r>
          </a:p>
          <a:p>
            <a:pPr marL="68580" indent="0">
              <a:buNone/>
            </a:pPr>
            <a:r>
              <a:rPr lang="en-GB" sz="2800" dirty="0">
                <a:latin typeface="Calibri"/>
                <a:cs typeface="Calibri"/>
              </a:rPr>
              <a:t>d</a:t>
            </a:r>
            <a:r>
              <a:rPr lang="en-GB" sz="2800" dirty="0" smtClean="0">
                <a:latin typeface="Calibri"/>
                <a:cs typeface="Calibri"/>
              </a:rPr>
              <a:t>uring an activity</a:t>
            </a:r>
          </a:p>
          <a:p>
            <a:pPr marL="68580" indent="0">
              <a:buNone/>
            </a:pPr>
            <a:endParaRPr lang="en-GB" sz="2800" dirty="0" smtClean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	aloud,</a:t>
            </a: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		with each other</a:t>
            </a: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			or  with the whole class </a:t>
            </a:r>
          </a:p>
        </p:txBody>
      </p:sp>
    </p:spTree>
    <p:extLst>
      <p:ext uri="{BB962C8B-B14F-4D97-AF65-F5344CB8AC3E}">
        <p14:creationId xmlns:p14="http://schemas.microsoft.com/office/powerpoint/2010/main" val="411161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561662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Four low </a:t>
            </a:r>
            <a:r>
              <a:rPr lang="en-GB" sz="3600" b="1" dirty="0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emand ‘traps’ in this oral phase:</a:t>
            </a:r>
          </a:p>
          <a:p>
            <a:pPr marL="68580" indent="0">
              <a:buNone/>
            </a:pPr>
            <a:endParaRPr lang="en-GB" sz="2400" dirty="0"/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Ping Pong</a:t>
            </a:r>
          </a:p>
          <a:p>
            <a:pPr marL="68580" indent="0">
              <a:buNone/>
            </a:pPr>
            <a:r>
              <a:rPr lang="en-GB" sz="2800" dirty="0" smtClean="0">
                <a:solidFill>
                  <a:srgbClr val="FFC000"/>
                </a:solidFill>
                <a:latin typeface="Calibri"/>
                <a:cs typeface="Calibri"/>
              </a:rPr>
              <a:t>Extinguish T question with only one St response</a:t>
            </a:r>
            <a:endParaRPr lang="en-GB" sz="2800" dirty="0">
              <a:solidFill>
                <a:srgbClr val="FFC000"/>
              </a:solidFill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	Rubber stamping</a:t>
            </a:r>
          </a:p>
          <a:p>
            <a:pPr marL="68580" indent="0">
              <a:buNone/>
            </a:pPr>
            <a:r>
              <a:rPr lang="en-GB" sz="2800" dirty="0" smtClean="0">
                <a:solidFill>
                  <a:srgbClr val="FFC000"/>
                </a:solidFill>
                <a:latin typeface="Calibri"/>
                <a:cs typeface="Calibri"/>
              </a:rPr>
              <a:t>	Saying good when it isn’t</a:t>
            </a: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		Famous last words</a:t>
            </a:r>
          </a:p>
          <a:p>
            <a:pPr marL="68580" indent="0">
              <a:buNone/>
            </a:pPr>
            <a:r>
              <a:rPr lang="en-GB" sz="2800" dirty="0" smtClean="0">
                <a:solidFill>
                  <a:srgbClr val="FFC000"/>
                </a:solidFill>
                <a:latin typeface="Calibri"/>
                <a:cs typeface="Calibri"/>
              </a:rPr>
              <a:t>		Teacher saying it last ….instead of upgrading </a:t>
            </a: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			The pointless drill</a:t>
            </a:r>
          </a:p>
          <a:p>
            <a:pPr marL="68580" indent="0">
              <a:buNone/>
            </a:pPr>
            <a:r>
              <a:rPr lang="en-GB" sz="2800" dirty="0" smtClean="0">
                <a:solidFill>
                  <a:srgbClr val="FFC000"/>
                </a:solidFill>
                <a:latin typeface="Calibri"/>
                <a:cs typeface="Calibri"/>
              </a:rPr>
              <a:t>			Mechanical repetition without practice</a:t>
            </a:r>
          </a:p>
        </p:txBody>
      </p:sp>
    </p:spTree>
    <p:extLst>
      <p:ext uri="{BB962C8B-B14F-4D97-AF65-F5344CB8AC3E}">
        <p14:creationId xmlns:p14="http://schemas.microsoft.com/office/powerpoint/2010/main" val="350711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412880"/>
          </a:xfrm>
        </p:spPr>
        <p:txBody>
          <a:bodyPr/>
          <a:lstStyle/>
          <a:p>
            <a:pPr algn="ctr"/>
            <a:r>
              <a:rPr lang="en-GB" sz="3200" b="1" dirty="0" smtClean="0">
                <a:solidFill>
                  <a:srgbClr val="FFC000"/>
                </a:solidFill>
                <a:latin typeface="Calibri"/>
                <a:cs typeface="Calibri"/>
              </a:rPr>
              <a:t/>
            </a:r>
            <a:br>
              <a:rPr lang="en-GB" sz="3200" b="1" dirty="0" smtClean="0">
                <a:solidFill>
                  <a:srgbClr val="FFC000"/>
                </a:solidFill>
                <a:latin typeface="Calibri"/>
                <a:cs typeface="Calibri"/>
              </a:rPr>
            </a:br>
            <a:r>
              <a:rPr lang="en-GB" sz="3200" b="1" dirty="0" smtClean="0">
                <a:solidFill>
                  <a:srgbClr val="FFC000"/>
                </a:solidFill>
                <a:latin typeface="Calibri"/>
                <a:cs typeface="Calibri"/>
              </a:rPr>
              <a:t/>
            </a:r>
            <a:br>
              <a:rPr lang="en-GB" sz="3200" b="1" dirty="0" smtClean="0">
                <a:solidFill>
                  <a:srgbClr val="FFC000"/>
                </a:solidFill>
                <a:latin typeface="Calibri"/>
                <a:cs typeface="Calibri"/>
              </a:rPr>
            </a:br>
            <a:r>
              <a:rPr lang="en-GB" sz="3200" b="1" dirty="0">
                <a:solidFill>
                  <a:srgbClr val="FFC000"/>
                </a:solidFill>
                <a:latin typeface="Calibri"/>
                <a:cs typeface="Calibri"/>
              </a:rPr>
              <a:t/>
            </a:r>
            <a:br>
              <a:rPr lang="en-GB" sz="3200" b="1" dirty="0">
                <a:solidFill>
                  <a:srgbClr val="FFC000"/>
                </a:solidFill>
                <a:latin typeface="Calibri"/>
                <a:cs typeface="Calibri"/>
              </a:rPr>
            </a:b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87888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Upgrade</a:t>
            </a:r>
            <a:r>
              <a:rPr lang="en-GB" sz="3600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en-GB" sz="3600" b="1" dirty="0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 Correction</a:t>
            </a:r>
            <a:endParaRPr lang="en-GB" sz="3600" b="1" dirty="0">
              <a:solidFill>
                <a:srgbClr val="FFC000"/>
              </a:solidFill>
              <a:latin typeface="Calibri"/>
              <a:cs typeface="Calibri"/>
            </a:endParaRPr>
          </a:p>
          <a:p>
            <a:pPr marL="68580" indent="0">
              <a:buNone/>
            </a:pPr>
            <a:endParaRPr lang="en-GB" sz="2400" b="1" dirty="0" smtClean="0">
              <a:solidFill>
                <a:srgbClr val="FFC000"/>
              </a:solidFill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b="1" dirty="0" smtClean="0">
                <a:latin typeface="Calibri"/>
                <a:cs typeface="Calibri"/>
              </a:rPr>
              <a:t>An upgrade: </a:t>
            </a: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improves </a:t>
            </a:r>
            <a:r>
              <a:rPr lang="en-GB" sz="2800" dirty="0">
                <a:latin typeface="Calibri"/>
                <a:cs typeface="Calibri"/>
              </a:rPr>
              <a:t>whatever is offered (mistake or not) into the best the student can do at that moment.</a:t>
            </a:r>
          </a:p>
          <a:p>
            <a:pPr marL="525780" indent="-457200">
              <a:buAutoNum type="arabicPeriod"/>
            </a:pPr>
            <a:endParaRPr lang="en-GB" sz="2800" dirty="0" smtClean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b="1" dirty="0" smtClean="0">
                <a:latin typeface="Calibri"/>
                <a:cs typeface="Calibri"/>
              </a:rPr>
              <a:t>A correction: </a:t>
            </a: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makes something ‘wrong</a:t>
            </a:r>
            <a:r>
              <a:rPr lang="en-GB" sz="2800" dirty="0">
                <a:latin typeface="Calibri"/>
                <a:cs typeface="Calibri"/>
              </a:rPr>
              <a:t>’ </a:t>
            </a:r>
            <a:r>
              <a:rPr lang="en-GB" sz="2800" dirty="0" smtClean="0">
                <a:latin typeface="Calibri"/>
                <a:cs typeface="Calibri"/>
              </a:rPr>
              <a:t>into something ‘correct’</a:t>
            </a:r>
          </a:p>
          <a:p>
            <a:pPr marL="68580" indent="0">
              <a:buNone/>
            </a:pPr>
            <a:endParaRPr lang="en-GB" sz="2400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en-GB" sz="2400" dirty="0" smtClean="0">
              <a:latin typeface="Calibri"/>
              <a:cs typeface="Calibri"/>
            </a:endParaRPr>
          </a:p>
          <a:p>
            <a:pPr marL="525780" indent="-457200">
              <a:buAutoNum type="arabicPeriod"/>
            </a:pPr>
            <a:endParaRPr lang="en-GB" sz="3200" dirty="0">
              <a:latin typeface="Calibri"/>
              <a:cs typeface="Calibri"/>
            </a:endParaRPr>
          </a:p>
          <a:p>
            <a:pPr marL="68580" indent="0">
              <a:buNone/>
            </a:pPr>
            <a:endParaRPr lang="en-GB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061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08912" cy="792088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C000"/>
                </a:solidFill>
                <a:latin typeface="Calibri"/>
                <a:cs typeface="Calibri"/>
              </a:rPr>
              <a:t>What’s an </a:t>
            </a:r>
            <a:r>
              <a:rPr lang="en-US" sz="3600" b="1" dirty="0">
                <a:solidFill>
                  <a:srgbClr val="FFC000"/>
                </a:solidFill>
                <a:latin typeface="Calibri"/>
                <a:cs typeface="Calibri"/>
              </a:rPr>
              <a:t>u</a:t>
            </a:r>
            <a:r>
              <a:rPr lang="en-US" sz="3600" b="1" dirty="0" smtClean="0">
                <a:solidFill>
                  <a:srgbClr val="FFC000"/>
                </a:solidFill>
                <a:latin typeface="Calibri"/>
                <a:cs typeface="Calibri"/>
              </a:rPr>
              <a:t>pgrade:</a:t>
            </a:r>
            <a:endParaRPr lang="en-US" sz="3600" b="1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1479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1. You </a:t>
            </a:r>
            <a:r>
              <a:rPr lang="en-GB" sz="2800" dirty="0">
                <a:latin typeface="Calibri"/>
                <a:cs typeface="Calibri"/>
              </a:rPr>
              <a:t>don’t need a mistake to </a:t>
            </a:r>
            <a:r>
              <a:rPr lang="en-GB" sz="2800" dirty="0" smtClean="0">
                <a:latin typeface="Calibri"/>
                <a:cs typeface="Calibri"/>
              </a:rPr>
              <a:t>do an upgrade: </a:t>
            </a: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If there’s </a:t>
            </a:r>
            <a:r>
              <a:rPr lang="en-GB" sz="2800" dirty="0">
                <a:latin typeface="Calibri"/>
                <a:cs typeface="Calibri"/>
              </a:rPr>
              <a:t>a ‘mistake’ </a:t>
            </a:r>
            <a:r>
              <a:rPr lang="en-GB" sz="2800" dirty="0" smtClean="0">
                <a:latin typeface="Calibri"/>
                <a:cs typeface="Calibri"/>
              </a:rPr>
              <a:t>- the </a:t>
            </a:r>
            <a:r>
              <a:rPr lang="en-GB" sz="2800" dirty="0">
                <a:latin typeface="Calibri"/>
                <a:cs typeface="Calibri"/>
              </a:rPr>
              <a:t>upgrade </a:t>
            </a:r>
            <a:r>
              <a:rPr lang="en-GB" sz="2800" dirty="0" smtClean="0">
                <a:latin typeface="Calibri"/>
                <a:cs typeface="Calibri"/>
              </a:rPr>
              <a:t>includes it.</a:t>
            </a: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If there’s </a:t>
            </a:r>
            <a:r>
              <a:rPr lang="en-GB" sz="2800" dirty="0">
                <a:latin typeface="Calibri"/>
                <a:cs typeface="Calibri"/>
              </a:rPr>
              <a:t>no ‘mistake’ </a:t>
            </a:r>
            <a:r>
              <a:rPr lang="en-GB" sz="2800" dirty="0" smtClean="0">
                <a:latin typeface="Calibri"/>
                <a:cs typeface="Calibri"/>
              </a:rPr>
              <a:t>- we </a:t>
            </a:r>
            <a:r>
              <a:rPr lang="en-GB" sz="2800" dirty="0">
                <a:latin typeface="Calibri"/>
                <a:cs typeface="Calibri"/>
              </a:rPr>
              <a:t>still </a:t>
            </a:r>
            <a:r>
              <a:rPr lang="en-GB" sz="2800" dirty="0" smtClean="0">
                <a:latin typeface="Calibri"/>
                <a:cs typeface="Calibri"/>
              </a:rPr>
              <a:t>upgrade. </a:t>
            </a: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endParaRPr lang="en-GB" sz="2800" dirty="0" smtClean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2. Everybody </a:t>
            </a:r>
            <a:r>
              <a:rPr lang="en-GB" sz="2800" dirty="0">
                <a:latin typeface="Calibri"/>
                <a:cs typeface="Calibri"/>
              </a:rPr>
              <a:t>gets a personal </a:t>
            </a:r>
            <a:r>
              <a:rPr lang="en-GB" sz="2800" dirty="0" smtClean="0">
                <a:latin typeface="Calibri"/>
                <a:cs typeface="Calibri"/>
              </a:rPr>
              <a:t>upgrade, taking them </a:t>
            </a:r>
            <a:r>
              <a:rPr lang="en-GB" sz="2800" dirty="0">
                <a:latin typeface="Calibri"/>
                <a:cs typeface="Calibri"/>
              </a:rPr>
              <a:t>from what </a:t>
            </a:r>
            <a:r>
              <a:rPr lang="en-GB" sz="2800" dirty="0" smtClean="0">
                <a:latin typeface="Calibri"/>
                <a:cs typeface="Calibri"/>
              </a:rPr>
              <a:t>they just  </a:t>
            </a:r>
            <a:r>
              <a:rPr lang="en-GB" sz="2800" dirty="0">
                <a:latin typeface="Calibri"/>
                <a:cs typeface="Calibri"/>
              </a:rPr>
              <a:t>did … to the </a:t>
            </a:r>
            <a:r>
              <a:rPr lang="en-GB" sz="2800" dirty="0" smtClean="0">
                <a:latin typeface="Calibri"/>
                <a:cs typeface="Calibri"/>
              </a:rPr>
              <a:t>next better</a:t>
            </a:r>
            <a:r>
              <a:rPr lang="en-GB" sz="2800" dirty="0">
                <a:latin typeface="Calibri"/>
                <a:cs typeface="Calibri"/>
              </a:rPr>
              <a:t>, quicker, clearer, more interesting, DO-ABLE </a:t>
            </a:r>
            <a:r>
              <a:rPr lang="en-GB" sz="2800" dirty="0" smtClean="0">
                <a:latin typeface="Calibri"/>
                <a:cs typeface="Calibri"/>
              </a:rPr>
              <a:t>version…</a:t>
            </a:r>
          </a:p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3.  In this way we remove the ceiling, </a:t>
            </a:r>
          </a:p>
          <a:p>
            <a:pPr marL="68580" indent="0">
              <a:buNone/>
            </a:pPr>
            <a:endParaRPr lang="en-GB" sz="2000" dirty="0">
              <a:latin typeface="Calibri"/>
              <a:cs typeface="Calibri"/>
            </a:endParaRPr>
          </a:p>
          <a:p>
            <a:pPr marL="68580" indent="0">
              <a:buNone/>
            </a:pP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12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08912" cy="792088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C000"/>
                </a:solidFill>
                <a:latin typeface="Calibri"/>
                <a:cs typeface="Calibri"/>
              </a:rPr>
              <a:t>Upgrades are not new …</a:t>
            </a:r>
            <a:endParaRPr lang="en-US" sz="3600" b="1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2952328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But taken together, and for this purpose, they can open up an interesting direction</a:t>
            </a:r>
          </a:p>
          <a:p>
            <a:pPr marL="68580" indent="0">
              <a:buNone/>
            </a:pPr>
            <a:endParaRPr lang="en-GB" sz="2800" dirty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en-GB" sz="2800" dirty="0" smtClean="0">
                <a:latin typeface="Calibri"/>
                <a:cs typeface="Calibri"/>
              </a:rPr>
              <a:t>Here are some examples…</a:t>
            </a:r>
          </a:p>
        </p:txBody>
      </p:sp>
    </p:spTree>
    <p:extLst>
      <p:ext uri="{BB962C8B-B14F-4D97-AF65-F5344CB8AC3E}">
        <p14:creationId xmlns:p14="http://schemas.microsoft.com/office/powerpoint/2010/main" val="348532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12064"/>
            <a:ext cx="8424936" cy="9144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Upgrades 1: Simply collect different </a:t>
            </a:r>
            <a:r>
              <a:rPr lang="en-GB" sz="3600" b="1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  <a:t>esponses</a:t>
            </a:r>
            <a:br>
              <a:rPr lang="en-GB" sz="3600" b="1" dirty="0" smtClean="0">
                <a:solidFill>
                  <a:srgbClr val="FFC000"/>
                </a:solidFill>
                <a:latin typeface="Calibri"/>
                <a:cs typeface="Calibri"/>
              </a:rPr>
            </a:br>
            <a:endParaRPr lang="en-US" sz="2400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83560"/>
            <a:ext cx="8363272" cy="457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2800" dirty="0">
                <a:latin typeface="Calibri"/>
                <a:cs typeface="Calibri"/>
              </a:rPr>
              <a:t>Who has </a:t>
            </a:r>
            <a:r>
              <a:rPr lang="en-GB" sz="2800" dirty="0" smtClean="0">
                <a:latin typeface="Calibri"/>
                <a:cs typeface="Calibri"/>
              </a:rPr>
              <a:t>another one </a:t>
            </a:r>
            <a:r>
              <a:rPr lang="en-GB" sz="2800" dirty="0">
                <a:latin typeface="Calibri"/>
                <a:cs typeface="Calibri"/>
              </a:rPr>
              <a:t>/ something different? </a:t>
            </a:r>
          </a:p>
          <a:p>
            <a:pPr>
              <a:lnSpc>
                <a:spcPct val="120000"/>
              </a:lnSpc>
            </a:pPr>
            <a:r>
              <a:rPr lang="en-GB" sz="2800" dirty="0">
                <a:latin typeface="Calibri"/>
                <a:cs typeface="Calibri"/>
              </a:rPr>
              <a:t>What do you think? </a:t>
            </a:r>
          </a:p>
          <a:p>
            <a:pPr>
              <a:lnSpc>
                <a:spcPct val="120000"/>
              </a:lnSpc>
            </a:pPr>
            <a:r>
              <a:rPr lang="en-GB" sz="2800" dirty="0">
                <a:latin typeface="Calibri"/>
                <a:cs typeface="Calibri"/>
              </a:rPr>
              <a:t>What did she say? </a:t>
            </a:r>
          </a:p>
          <a:p>
            <a:pPr>
              <a:lnSpc>
                <a:spcPct val="120000"/>
              </a:lnSpc>
            </a:pPr>
            <a:r>
              <a:rPr lang="en-GB" sz="2800" dirty="0" smtClean="0">
                <a:latin typeface="Calibri"/>
                <a:cs typeface="Calibri"/>
              </a:rPr>
              <a:t>Did </a:t>
            </a:r>
            <a:r>
              <a:rPr lang="en-GB" sz="2800" dirty="0">
                <a:latin typeface="Calibri"/>
                <a:cs typeface="Calibri"/>
              </a:rPr>
              <a:t>you hear him</a:t>
            </a:r>
            <a:r>
              <a:rPr lang="en-GB" sz="2800" dirty="0" smtClean="0">
                <a:latin typeface="Calibri"/>
                <a:cs typeface="Calibri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GB" sz="2800" dirty="0"/>
              <a:t>Listen to the </a:t>
            </a:r>
            <a:r>
              <a:rPr lang="en-GB" sz="2800" dirty="0" smtClean="0"/>
              <a:t>differences</a:t>
            </a:r>
          </a:p>
          <a:p>
            <a:pPr>
              <a:lnSpc>
                <a:spcPct val="120000"/>
              </a:lnSpc>
            </a:pPr>
            <a:r>
              <a:rPr lang="en-GB" sz="2800" dirty="0">
                <a:latin typeface="Calibri"/>
                <a:cs typeface="Calibri"/>
              </a:rPr>
              <a:t>Is that the same as his</a:t>
            </a:r>
            <a:r>
              <a:rPr lang="en-GB" sz="2800" dirty="0" smtClean="0">
                <a:latin typeface="Calibri"/>
                <a:cs typeface="Calibri"/>
              </a:rPr>
              <a:t>?</a:t>
            </a:r>
            <a:endParaRPr lang="en-GB" sz="2800" dirty="0"/>
          </a:p>
          <a:p>
            <a:pPr>
              <a:lnSpc>
                <a:spcPct val="120000"/>
              </a:lnSpc>
            </a:pPr>
            <a:r>
              <a:rPr lang="en-GB" sz="2800" dirty="0" smtClean="0">
                <a:latin typeface="Calibri"/>
                <a:cs typeface="Calibri"/>
              </a:rPr>
              <a:t>So how </a:t>
            </a:r>
            <a:r>
              <a:rPr lang="en-GB" sz="2800" dirty="0">
                <a:latin typeface="Calibri"/>
                <a:cs typeface="Calibri"/>
              </a:rPr>
              <a:t>many different ones have we got?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2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7604</TotalTime>
  <Words>748</Words>
  <Application>Microsoft Office PowerPoint</Application>
  <PresentationFormat>Předvádění na obrazovce (4:3)</PresentationFormat>
  <Paragraphs>148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ＭＳ Ｐゴシック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ACERT Conference 21 March 2015 </vt:lpstr>
      <vt:lpstr>Prezentace aplikace PowerPoint</vt:lpstr>
      <vt:lpstr>Prezentace aplikace PowerPoint</vt:lpstr>
      <vt:lpstr>Prezentace aplikace PowerPoint</vt:lpstr>
      <vt:lpstr>Prezentace aplikace PowerPoint</vt:lpstr>
      <vt:lpstr>   </vt:lpstr>
      <vt:lpstr>What’s an upgrade:</vt:lpstr>
      <vt:lpstr>Upgrades are not new …</vt:lpstr>
      <vt:lpstr>Upgrades 1: Simply collect different responses </vt:lpstr>
      <vt:lpstr>Upgrades 2: What upgrades can the class offer</vt:lpstr>
      <vt:lpstr>Upgrades 3: Micro technique for self upgrade  </vt:lpstr>
      <vt:lpstr>Upgrades 4: Multiple ‘do-able demands’</vt:lpstr>
      <vt:lpstr>Upgrades 4: Continued </vt:lpstr>
      <vt:lpstr>Inner Workbench: Pre-installed DH facility</vt:lpstr>
      <vt:lpstr>Further Demand High Interventions </vt:lpstr>
      <vt:lpstr>Demand High tips</vt:lpstr>
      <vt:lpstr>ACERT Conference 21 March 2015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Scrivener</dc:creator>
  <cp:lastModifiedBy>FFUK</cp:lastModifiedBy>
  <cp:revision>326</cp:revision>
  <cp:lastPrinted>2015-03-18T12:09:19Z</cp:lastPrinted>
  <dcterms:created xsi:type="dcterms:W3CDTF">2012-06-08T15:12:15Z</dcterms:created>
  <dcterms:modified xsi:type="dcterms:W3CDTF">2015-03-21T15:15:14Z</dcterms:modified>
</cp:coreProperties>
</file>